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1"/>
  </p:notesMasterIdLst>
  <p:sldIdLst>
    <p:sldId id="256" r:id="rId3"/>
    <p:sldId id="266" r:id="rId4"/>
    <p:sldId id="267" r:id="rId5"/>
    <p:sldId id="321" r:id="rId6"/>
    <p:sldId id="269" r:id="rId7"/>
    <p:sldId id="306" r:id="rId8"/>
    <p:sldId id="278" r:id="rId9"/>
    <p:sldId id="284" r:id="rId10"/>
    <p:sldId id="280" r:id="rId11"/>
    <p:sldId id="322" r:id="rId12"/>
    <p:sldId id="286" r:id="rId13"/>
    <p:sldId id="289" r:id="rId14"/>
    <p:sldId id="323" r:id="rId15"/>
    <p:sldId id="291" r:id="rId16"/>
    <p:sldId id="325" r:id="rId17"/>
    <p:sldId id="317" r:id="rId18"/>
    <p:sldId id="281" r:id="rId19"/>
    <p:sldId id="293" r:id="rId20"/>
    <p:sldId id="294" r:id="rId21"/>
    <p:sldId id="283" r:id="rId22"/>
    <p:sldId id="308" r:id="rId23"/>
    <p:sldId id="309" r:id="rId24"/>
    <p:sldId id="298" r:id="rId25"/>
    <p:sldId id="310" r:id="rId26"/>
    <p:sldId id="311" r:id="rId27"/>
    <p:sldId id="312" r:id="rId28"/>
    <p:sldId id="318" r:id="rId29"/>
    <p:sldId id="313" r:id="rId30"/>
    <p:sldId id="302" r:id="rId31"/>
    <p:sldId id="303" r:id="rId32"/>
    <p:sldId id="304" r:id="rId33"/>
    <p:sldId id="305" r:id="rId34"/>
    <p:sldId id="316" r:id="rId35"/>
    <p:sldId id="276" r:id="rId36"/>
    <p:sldId id="315" r:id="rId37"/>
    <p:sldId id="299" r:id="rId38"/>
    <p:sldId id="314" r:id="rId39"/>
    <p:sldId id="301" r:id="rId40"/>
  </p:sldIdLst>
  <p:sldSz cx="9144000" cy="5143500" type="screen16x9"/>
  <p:notesSz cx="9144000" cy="6858000"/>
  <p:embeddedFontLst>
    <p:embeddedFont>
      <p:font typeface="Angsana New" panose="02020603050405020304" pitchFamily="18" charset="-34"/>
      <p:regular r:id="rId42"/>
      <p:bold r:id="rId43"/>
      <p:italic r:id="rId44"/>
      <p:boldItalic r:id="rId45"/>
    </p:embeddedFon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SemiBold" panose="00000700000000000000" pitchFamily="2" charset="0"/>
      <p:bold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Fredoka One" panose="02000000000000000000" pitchFamily="2" charset="0"/>
      <p:regular r:id="rId56"/>
    </p:embeddedFont>
    <p:embeddedFont>
      <p:font typeface="Orbitron" panose="02000000000000000000" pitchFamily="2" charset="0"/>
      <p:regular r:id="rId57"/>
      <p:bold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Mono" panose="00000009000000000000" pitchFamily="49" charset="0"/>
      <p:regular r:id="rId63"/>
      <p:bold r:id="rId64"/>
      <p:italic r:id="rId65"/>
      <p:boldItalic r:id="rId66"/>
    </p:embeddedFont>
    <p:embeddedFont>
      <p:font typeface="Tahoma" panose="020B0604030504040204" pitchFamily="34" charset="0"/>
      <p:regular r:id="rId67"/>
      <p:bold r:id="rId68"/>
    </p:embeddedFont>
    <p:embeddedFont>
      <p:font typeface="Times" panose="02020603050405020304" pitchFamily="18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29A4D-E0F5-4B2A-B329-75376CDC80BB}">
  <a:tblStyle styleId="{CC429A4D-E0F5-4B2A-B329-75376CDC80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 varScale="1">
        <p:scale>
          <a:sx n="70" d="100"/>
          <a:sy n="70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3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SE\Research%20papers\Blockchain\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SE\Research%20papers\Blockchain\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SE\Research%20papers\Blockchain\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[RESULT.xlsx]Sheet2!PivotTable1</c:name>
    <c:fmtId val="2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Sheet2!$A$4:$A$10</c:f>
              <c:strCache>
                <c:ptCount val="6"/>
                <c:pt idx="0">
                  <c:v>CPU Usage (%)</c:v>
                </c:pt>
                <c:pt idx="1">
                  <c:v>Latency (ms)</c:v>
                </c:pt>
                <c:pt idx="2">
                  <c:v>Memory Usage (GB)</c:v>
                </c:pt>
                <c:pt idx="3">
                  <c:v>Throughput (TPS)</c:v>
                </c:pt>
                <c:pt idx="4">
                  <c:v>TPS at 20 Nodes</c:v>
                </c:pt>
                <c:pt idx="5">
                  <c:v>Uptime (%) at 50% Node Failure</c:v>
                </c:pt>
              </c:strCache>
            </c:strRef>
          </c:cat>
          <c:val>
            <c:numRef>
              <c:f>Sheet2!$B$4:$B$10</c:f>
              <c:numCache>
                <c:formatCode>General</c:formatCode>
                <c:ptCount val="6"/>
                <c:pt idx="0">
                  <c:v>64</c:v>
                </c:pt>
                <c:pt idx="1">
                  <c:v>186</c:v>
                </c:pt>
                <c:pt idx="2">
                  <c:v>7</c:v>
                </c:pt>
                <c:pt idx="3">
                  <c:v>89</c:v>
                </c:pt>
                <c:pt idx="4">
                  <c:v>95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B-41FA-8141-E25CB7D1F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5009600"/>
        <c:axId val="195006720"/>
        <c:axId val="0"/>
      </c:bar3DChart>
      <c:catAx>
        <c:axId val="19500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06720"/>
        <c:crosses val="autoZero"/>
        <c:auto val="1"/>
        <c:lblAlgn val="ctr"/>
        <c:lblOffset val="100"/>
        <c:noMultiLvlLbl val="0"/>
      </c:catAx>
      <c:valAx>
        <c:axId val="19500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0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10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Fig: Consensus Comparison</a:t>
            </a:r>
          </a:p>
        </c:rich>
      </c:tx>
      <c:layout>
        <c:manualLayout>
          <c:xMode val="edge"/>
          <c:yMode val="edge"/>
          <c:x val="0.120386702849389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consensus!$C$1</c:f>
              <c:strCache>
                <c:ptCount val="1"/>
                <c:pt idx="0">
                  <c:v>PoET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consensus!$A$2:$A$5</c:f>
              <c:strCache>
                <c:ptCount val="4"/>
                <c:pt idx="0">
                  <c:v>Performance</c:v>
                </c:pt>
                <c:pt idx="1">
                  <c:v>Scalability</c:v>
                </c:pt>
                <c:pt idx="2">
                  <c:v>Fault Tolerance</c:v>
                </c:pt>
                <c:pt idx="3">
                  <c:v>Resource Efficiency</c:v>
                </c:pt>
              </c:strCache>
            </c:strRef>
          </c:cat>
          <c:val>
            <c:numRef>
              <c:f>consensus!$C$2:$C$5</c:f>
              <c:numCache>
                <c:formatCode>General</c:formatCode>
                <c:ptCount val="4"/>
                <c:pt idx="0">
                  <c:v>7</c:v>
                </c:pt>
                <c:pt idx="1">
                  <c:v>9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4-4B9B-A8D4-F55AA1AE77DF}"/>
            </c:ext>
          </c:extLst>
        </c:ser>
        <c:ser>
          <c:idx val="2"/>
          <c:order val="1"/>
          <c:tx>
            <c:strRef>
              <c:f>consensus!$D$1</c:f>
              <c:strCache>
                <c:ptCount val="1"/>
                <c:pt idx="0">
                  <c:v>PBFT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consensus!$A$2:$A$5</c:f>
              <c:strCache>
                <c:ptCount val="4"/>
                <c:pt idx="0">
                  <c:v>Performance</c:v>
                </c:pt>
                <c:pt idx="1">
                  <c:v>Scalability</c:v>
                </c:pt>
                <c:pt idx="2">
                  <c:v>Fault Tolerance</c:v>
                </c:pt>
                <c:pt idx="3">
                  <c:v>Resource Efficiency</c:v>
                </c:pt>
              </c:strCache>
            </c:strRef>
          </c:cat>
          <c:val>
            <c:numRef>
              <c:f>consensus!$D$2:$D$5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4-4B9B-A8D4-F55AA1AE77DF}"/>
            </c:ext>
          </c:extLst>
        </c:ser>
        <c:ser>
          <c:idx val="3"/>
          <c:order val="2"/>
          <c:tx>
            <c:strRef>
              <c:f>consensus!$E$1</c:f>
              <c:strCache>
                <c:ptCount val="1"/>
                <c:pt idx="0">
                  <c:v>IBFT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consensus!$A$2:$A$5</c:f>
              <c:strCache>
                <c:ptCount val="4"/>
                <c:pt idx="0">
                  <c:v>Performance</c:v>
                </c:pt>
                <c:pt idx="1">
                  <c:v>Scalability</c:v>
                </c:pt>
                <c:pt idx="2">
                  <c:v>Fault Tolerance</c:v>
                </c:pt>
                <c:pt idx="3">
                  <c:v>Resource Efficiency</c:v>
                </c:pt>
              </c:strCache>
            </c:strRef>
          </c:cat>
          <c:val>
            <c:numRef>
              <c:f>consensus!$E$2:$E$5</c:f>
              <c:numCache>
                <c:formatCode>General</c:formatCode>
                <c:ptCount val="4"/>
                <c:pt idx="0">
                  <c:v>6</c:v>
                </c:pt>
                <c:pt idx="1">
                  <c:v>9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4-4B9B-A8D4-F55AA1AE77DF}"/>
            </c:ext>
          </c:extLst>
        </c:ser>
        <c:ser>
          <c:idx val="0"/>
          <c:order val="3"/>
          <c:tx>
            <c:strRef>
              <c:f>consensus!$B$1</c:f>
              <c:strCache>
                <c:ptCount val="1"/>
                <c:pt idx="0">
                  <c:v>Raft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consensus!$A$2:$A$5</c:f>
              <c:strCache>
                <c:ptCount val="4"/>
                <c:pt idx="0">
                  <c:v>Performance</c:v>
                </c:pt>
                <c:pt idx="1">
                  <c:v>Scalability</c:v>
                </c:pt>
                <c:pt idx="2">
                  <c:v>Fault Tolerance</c:v>
                </c:pt>
                <c:pt idx="3">
                  <c:v>Resource Efficiency</c:v>
                </c:pt>
              </c:strCache>
            </c:strRef>
          </c:cat>
          <c:val>
            <c:numRef>
              <c:f>consensus!$B$2:$B$5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94-4B9B-A8D4-F55AA1AE7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362799983"/>
        <c:axId val="1362803343"/>
      </c:barChart>
      <c:catAx>
        <c:axId val="1362799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Barlow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362803343"/>
        <c:crosses val="autoZero"/>
        <c:auto val="1"/>
        <c:lblAlgn val="ctr"/>
        <c:lblOffset val="100"/>
        <c:noMultiLvlLbl val="0"/>
      </c:catAx>
      <c:valAx>
        <c:axId val="1362803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2799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Text" lastClr="000000">
        <a:alpha val="10000"/>
      </a:sysClr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pPr>
            <a:r>
              <a:rPr lang="en-US"/>
              <a:t>Fig: Framework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Barlow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framework!$C$1</c:f>
              <c:strCache>
                <c:ptCount val="1"/>
                <c:pt idx="0">
                  <c:v>Hyperledger Sawtooth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framework!$A$2:$A$5</c:f>
              <c:strCache>
                <c:ptCount val="4"/>
                <c:pt idx="0">
                  <c:v>Modularity</c:v>
                </c:pt>
                <c:pt idx="1">
                  <c:v>Scalability</c:v>
                </c:pt>
                <c:pt idx="2">
                  <c:v>Data Privacy</c:v>
                </c:pt>
                <c:pt idx="3">
                  <c:v>Suitability</c:v>
                </c:pt>
              </c:strCache>
            </c:strRef>
          </c:cat>
          <c:val>
            <c:numRef>
              <c:f>framework!$C$2:$C$5</c:f>
              <c:numCache>
                <c:formatCode>General</c:formatCode>
                <c:ptCount val="4"/>
                <c:pt idx="0">
                  <c:v>7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B6-49ED-BF30-2A9D17E8E24E}"/>
            </c:ext>
          </c:extLst>
        </c:ser>
        <c:ser>
          <c:idx val="2"/>
          <c:order val="1"/>
          <c:tx>
            <c:strRef>
              <c:f>framework!$D$1</c:f>
              <c:strCache>
                <c:ptCount val="1"/>
                <c:pt idx="0">
                  <c:v>Hyperledger Besu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framework!$A$2:$A$5</c:f>
              <c:strCache>
                <c:ptCount val="4"/>
                <c:pt idx="0">
                  <c:v>Modularity</c:v>
                </c:pt>
                <c:pt idx="1">
                  <c:v>Scalability</c:v>
                </c:pt>
                <c:pt idx="2">
                  <c:v>Data Privacy</c:v>
                </c:pt>
                <c:pt idx="3">
                  <c:v>Suitability</c:v>
                </c:pt>
              </c:strCache>
            </c:strRef>
          </c:cat>
          <c:val>
            <c:numRef>
              <c:f>framework!$D$2:$D$5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B6-49ED-BF30-2A9D17E8E24E}"/>
            </c:ext>
          </c:extLst>
        </c:ser>
        <c:ser>
          <c:idx val="0"/>
          <c:order val="2"/>
          <c:tx>
            <c:strRef>
              <c:f>framework!$B$1</c:f>
              <c:strCache>
                <c:ptCount val="1"/>
                <c:pt idx="0">
                  <c:v>Hyperledger Fabric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framework!$A$2:$A$5</c:f>
              <c:strCache>
                <c:ptCount val="4"/>
                <c:pt idx="0">
                  <c:v>Modularity</c:v>
                </c:pt>
                <c:pt idx="1">
                  <c:v>Scalability</c:v>
                </c:pt>
                <c:pt idx="2">
                  <c:v>Data Privacy</c:v>
                </c:pt>
                <c:pt idx="3">
                  <c:v>Suitability</c:v>
                </c:pt>
              </c:strCache>
            </c:strRef>
          </c:cat>
          <c:val>
            <c:numRef>
              <c:f>framework!$B$2:$B$5</c:f>
              <c:numCache>
                <c:formatCode>General</c:formatCode>
                <c:ptCount val="4"/>
                <c:pt idx="0">
                  <c:v>8</c:v>
                </c:pt>
                <c:pt idx="1">
                  <c:v>9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9ED-BF30-2A9D17E8E2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1146325695"/>
        <c:axId val="1146326655"/>
      </c:barChart>
      <c:catAx>
        <c:axId val="114632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146326655"/>
        <c:crosses val="autoZero"/>
        <c:auto val="1"/>
        <c:lblAlgn val="ctr"/>
        <c:lblOffset val="100"/>
        <c:noMultiLvlLbl val="0"/>
      </c:catAx>
      <c:valAx>
        <c:axId val="1146326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14632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Barlow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10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  <a:latin typeface="Barlow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9D7F51CB-50D7-E5CA-ECE5-0F8FB65C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B8D8A596-3433-13AC-7F12-58D24EE49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C4144775-9004-BB7F-9EDC-3138D0141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744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3A8024C3-A108-2DD9-4B27-BEC716EA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02AF332C-22A6-A7F3-ABA6-53902C96D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08B7F9CB-B97A-159D-CBA6-73F9A394C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6EFEA025-810E-460C-2A23-0950034B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4CE041E1-DC53-4633-8721-16F62299D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85442B24-0ACC-B4AE-80C3-3C08E3F5A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19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05276D28-09AB-86A8-563C-41EEB251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EBA1E77E-B978-F6FD-6279-B3EC8294E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C5D230E7-B577-815C-B6FF-06D56D12C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75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E259C312-B4C6-0949-1F1D-41F5C806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6D397C4F-C66C-5B49-D0A4-41332C0FF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12855E21-85D1-3D76-A145-23DE7F505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6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70B69F8-D54D-D198-563F-89D10F00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F213B024-8D91-826E-9F5A-974F9D31C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F3975FBA-AE71-FDF7-DC7B-937ABAB35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7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BCB634A7-57C8-833E-0A3E-FA6DA2C1C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51B5A7DF-73F7-4CA2-3DC0-7033AEA0A4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CE05E64A-9303-0C7B-D92F-C3A85A168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39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D433F812-8319-A94F-4F88-011BB630D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3D9DA885-CAEB-2E23-7871-89A25E0C5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A62B9B3A-F3FD-5081-40C0-0A94CF947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95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30476F8-048A-6353-3EA6-02C7DC94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1E87E569-D81D-7CAF-81AB-C88374F64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0B9FD844-0C92-E627-B5F9-4348C3145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272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BAD8AA1D-47DA-5B8D-9849-D0C2D259B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DC918B7B-606D-F623-214D-975717F72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812FBE8B-8777-FFD6-DD29-1A91F1894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9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B42A2F6-34B6-D481-A81E-FC6E9F5C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4DEB57A3-F563-9CC3-E241-64F4F86BA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D12949B2-6D76-765A-A3C2-6D6BD193F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A73F3F27-5BF0-CFDC-EE07-F255EE8D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787E1E6B-EEA2-97CF-C9B4-ED744A3B2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9FCCBBCA-EEF0-ACD2-F1CE-16F71D488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21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A709F361-2424-665B-8B70-B0358E08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46173A53-E2F1-EED8-F6AA-D51A32118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2B096072-DBCD-F5D0-6050-60B7ADBCC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730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FD9D406F-17C8-6CDE-BC12-CD4F276D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07654B7B-C048-50CA-9D4F-167F9EC40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6F98A069-07A8-BFCF-FE12-8DD757C7A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A36D3C2-22F5-EA37-7A1A-5499DBAB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4B622C37-103E-F476-1855-76FA1E991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0CCE4422-7DC2-B470-75A8-27A3897A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987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3C9D8BB4-708B-D7D1-DBC7-ED16F141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A26EF95B-0954-2AF2-2DF1-1AA4485B15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D7D2CB4D-6DB9-56E9-7F0A-4014E44E8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31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617A4AB-630E-293F-CF08-63B2E3A3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96C228B6-5693-6C51-C456-B9DC6CEEB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F5FA526B-E030-F875-8F06-E52771E25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26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45BCBA36-7692-616F-7024-0C1F4D47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64582D8B-74C3-FE21-7691-0B022D788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1A4CD257-129B-0A35-C6AA-BE8784E75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4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302DA0FC-CC1A-A203-7355-612AA3D3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6964E300-C6BD-3A6B-24A9-32E85FD71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E4FCC04E-C0B4-E45A-4A85-5D4D3ED4B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7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CFAC647E-2A40-A680-C334-379B763D6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E04F3225-3A8A-D5FD-B934-915781035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7FC5AFA0-1154-3985-D19C-F132CCFB4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5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facb75130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facb75130_0_12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96C303AD-974B-2CF6-07EF-F9488445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9493A4BC-6413-A755-6D66-B85B95B52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F72D734E-5ECB-0918-264B-0D6805B34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87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5F57BC3A-45A7-AE18-1298-7A79D89C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93ABEADD-344B-70FA-0114-75ADBDD68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A6CC25B1-A65E-9C95-1FF4-205F25911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69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30EA6772-ACEB-E07B-04AE-F72F6CAED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7F1D6E0F-0A2E-E547-4B15-4ADC4ACC1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D9176BF7-621E-4753-2EE2-1F325AF80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038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A3B75430-3F5F-5A09-3535-B26DED61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9764555B-784F-575B-EB6B-152E2DF80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93486FFB-4811-B612-5A38-03A4C2B05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32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0facb75130_0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0facb75130_0_180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>
          <a:extLst>
            <a:ext uri="{FF2B5EF4-FFF2-40B4-BE49-F238E27FC236}">
              <a16:creationId xmlns:a16="http://schemas.microsoft.com/office/drawing/2014/main" id="{196C6540-6569-ADFE-3C2C-2720D5D3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0facb75130_0_1804:notes">
            <a:extLst>
              <a:ext uri="{FF2B5EF4-FFF2-40B4-BE49-F238E27FC236}">
                <a16:creationId xmlns:a16="http://schemas.microsoft.com/office/drawing/2014/main" id="{02E2CAC0-2F2B-F8DC-31F7-25EA2D2FE7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0facb75130_0_1804:notes">
            <a:extLst>
              <a:ext uri="{FF2B5EF4-FFF2-40B4-BE49-F238E27FC236}">
                <a16:creationId xmlns:a16="http://schemas.microsoft.com/office/drawing/2014/main" id="{F766D2FC-5EEC-AF37-674D-C21FE4DAD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379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073B3A08-706B-2BC7-1441-9AB5B5B2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0facb75130_0_773:notes">
            <a:extLst>
              <a:ext uri="{FF2B5EF4-FFF2-40B4-BE49-F238E27FC236}">
                <a16:creationId xmlns:a16="http://schemas.microsoft.com/office/drawing/2014/main" id="{817348EB-DF63-46AB-4FD2-8300031DB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0facb75130_0_773:notes">
            <a:extLst>
              <a:ext uri="{FF2B5EF4-FFF2-40B4-BE49-F238E27FC236}">
                <a16:creationId xmlns:a16="http://schemas.microsoft.com/office/drawing/2014/main" id="{672AD469-026A-C159-92DB-FCE9C03846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168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FB097E2A-5EFA-0B6D-9FEB-2D6FA7E3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0facb75130_0_773:notes">
            <a:extLst>
              <a:ext uri="{FF2B5EF4-FFF2-40B4-BE49-F238E27FC236}">
                <a16:creationId xmlns:a16="http://schemas.microsoft.com/office/drawing/2014/main" id="{01108364-E9CA-DB61-D2CF-EC0F9948D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0facb75130_0_773:notes">
            <a:extLst>
              <a:ext uri="{FF2B5EF4-FFF2-40B4-BE49-F238E27FC236}">
                <a16:creationId xmlns:a16="http://schemas.microsoft.com/office/drawing/2014/main" id="{46990C0E-9789-D349-ACE9-201537CE8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228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>
          <a:extLst>
            <a:ext uri="{FF2B5EF4-FFF2-40B4-BE49-F238E27FC236}">
              <a16:creationId xmlns:a16="http://schemas.microsoft.com/office/drawing/2014/main" id="{A3BA82EC-F0C9-78C9-874F-1CD0B676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0facb75130_0_1804:notes">
            <a:extLst>
              <a:ext uri="{FF2B5EF4-FFF2-40B4-BE49-F238E27FC236}">
                <a16:creationId xmlns:a16="http://schemas.microsoft.com/office/drawing/2014/main" id="{8134D5BB-7D22-2565-4EFE-B09C5CCDD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0facb75130_0_1804:notes">
            <a:extLst>
              <a:ext uri="{FF2B5EF4-FFF2-40B4-BE49-F238E27FC236}">
                <a16:creationId xmlns:a16="http://schemas.microsoft.com/office/drawing/2014/main" id="{58A25713-7DD9-80E8-0235-9F98CB117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75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31C0F37E-AFE7-392B-9C57-E8ED59AA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36BFB29F-71F7-FD46-C59B-93FB61F6D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AF54CA92-4971-A203-9D95-306251324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83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0facb75130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0facb75130_0_11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>
          <a:extLst>
            <a:ext uri="{FF2B5EF4-FFF2-40B4-BE49-F238E27FC236}">
              <a16:creationId xmlns:a16="http://schemas.microsoft.com/office/drawing/2014/main" id="{0F08E734-5D00-20F1-4BE3-9F2B5DE8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0facb75130_0_1143:notes">
            <a:extLst>
              <a:ext uri="{FF2B5EF4-FFF2-40B4-BE49-F238E27FC236}">
                <a16:creationId xmlns:a16="http://schemas.microsoft.com/office/drawing/2014/main" id="{E1242605-493E-5AF5-8B93-7BED79B4A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0facb75130_0_1143:notes">
            <a:extLst>
              <a:ext uri="{FF2B5EF4-FFF2-40B4-BE49-F238E27FC236}">
                <a16:creationId xmlns:a16="http://schemas.microsoft.com/office/drawing/2014/main" id="{A6DC42BD-93F4-6D35-EF31-AEB5E490D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9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FDA18D6C-530F-8906-0F57-8BECD996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1A8317C6-30F7-4F42-ABDA-EDCD88B82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E94AF6AA-6F66-D703-2561-3C48AAB04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8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FDA18D6C-530F-8906-0F57-8BECD996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1A8317C6-30F7-4F42-ABDA-EDCD88B82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E94AF6AA-6F66-D703-2561-3C48AAB04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85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DC84BDA4-57DC-31FA-A5FE-7CE945DB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facb75130_0_884:notes">
            <a:extLst>
              <a:ext uri="{FF2B5EF4-FFF2-40B4-BE49-F238E27FC236}">
                <a16:creationId xmlns:a16="http://schemas.microsoft.com/office/drawing/2014/main" id="{2BDC308E-E9BB-1F37-721C-CB512DD9D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facb75130_0_884:notes">
            <a:extLst>
              <a:ext uri="{FF2B5EF4-FFF2-40B4-BE49-F238E27FC236}">
                <a16:creationId xmlns:a16="http://schemas.microsoft.com/office/drawing/2014/main" id="{998F25B3-4A9D-AA74-F4B7-2D9B5980D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2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fisa" type="blank">
  <p:cSld name="Nafis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1562100" y="1973825"/>
            <a:ext cx="14478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4288738" y="4921551"/>
            <a:ext cx="571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0" name="Google Shape;100;p10"/>
          <p:cNvSpPr/>
          <p:nvPr/>
        </p:nvSpPr>
        <p:spPr>
          <a:xfrm>
            <a:off x="-12879" y="4764281"/>
            <a:ext cx="150039" cy="65173"/>
          </a:xfrm>
          <a:custGeom>
            <a:avLst/>
            <a:gdLst/>
            <a:ahLst/>
            <a:cxnLst/>
            <a:rect l="l" t="t" r="r" b="b"/>
            <a:pathLst>
              <a:path w="18288000" h="163812" extrusionOk="0">
                <a:moveTo>
                  <a:pt x="0" y="0"/>
                </a:moveTo>
                <a:lnTo>
                  <a:pt x="18288000" y="0"/>
                </a:lnTo>
                <a:lnTo>
                  <a:pt x="18288000" y="163812"/>
                </a:lnTo>
                <a:lnTo>
                  <a:pt x="0" y="163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9766" r="-9776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sp>
      <p:grpSp>
        <p:nvGrpSpPr>
          <p:cNvPr id="101" name="Google Shape;101;p10"/>
          <p:cNvGrpSpPr/>
          <p:nvPr/>
        </p:nvGrpSpPr>
        <p:grpSpPr>
          <a:xfrm>
            <a:off x="-2658" y="744875"/>
            <a:ext cx="9144001" cy="4419629"/>
            <a:chOff x="0" y="1760246"/>
            <a:chExt cx="18288001" cy="8341225"/>
          </a:xfrm>
        </p:grpSpPr>
        <p:sp>
          <p:nvSpPr>
            <p:cNvPr id="102" name="Google Shape;102;p10"/>
            <p:cNvSpPr/>
            <p:nvPr/>
          </p:nvSpPr>
          <p:spPr>
            <a:xfrm>
              <a:off x="0" y="1760246"/>
              <a:ext cx="18288000" cy="127824"/>
            </a:xfrm>
            <a:custGeom>
              <a:avLst/>
              <a:gdLst/>
              <a:ahLst/>
              <a:cxnLst/>
              <a:rect l="l" t="t" r="r" b="b"/>
              <a:pathLst>
                <a:path w="18288000" h="127824" extrusionOk="0">
                  <a:moveTo>
                    <a:pt x="0" y="0"/>
                  </a:moveTo>
                  <a:lnTo>
                    <a:pt x="18288000" y="0"/>
                  </a:lnTo>
                  <a:lnTo>
                    <a:pt x="18288000" y="127824"/>
                  </a:lnTo>
                  <a:lnTo>
                    <a:pt x="0" y="1278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03" name="Google Shape;103;p10"/>
            <p:cNvGrpSpPr/>
            <p:nvPr/>
          </p:nvGrpSpPr>
          <p:grpSpPr>
            <a:xfrm>
              <a:off x="133139" y="9007537"/>
              <a:ext cx="18154862" cy="1093934"/>
              <a:chOff x="133152" y="8926424"/>
              <a:chExt cx="18154862" cy="1093934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1228822" y="9265013"/>
                <a:ext cx="17059192" cy="123001"/>
              </a:xfrm>
              <a:custGeom>
                <a:avLst/>
                <a:gdLst/>
                <a:ahLst/>
                <a:cxnLst/>
                <a:rect l="l" t="t" r="r" b="b"/>
                <a:pathLst>
                  <a:path w="18288000" h="163812" extrusionOk="0">
                    <a:moveTo>
                      <a:pt x="0" y="0"/>
                    </a:moveTo>
                    <a:lnTo>
                      <a:pt x="18288000" y="0"/>
                    </a:lnTo>
                    <a:lnTo>
                      <a:pt x="18288000" y="163812"/>
                    </a:lnTo>
                    <a:lnTo>
                      <a:pt x="0" y="163812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2">
                  <a:alphaModFix/>
                </a:blip>
                <a:stretch>
                  <a:fillRect l="-9766" r="-9776"/>
                </a:stretch>
              </a:blipFill>
              <a:ln>
                <a:noFill/>
              </a:ln>
            </p:spPr>
          </p:sp>
          <p:sp>
            <p:nvSpPr>
              <p:cNvPr id="105" name="Google Shape;105;p10"/>
              <p:cNvSpPr/>
              <p:nvPr/>
            </p:nvSpPr>
            <p:spPr>
              <a:xfrm>
                <a:off x="133152" y="8926424"/>
                <a:ext cx="1095669" cy="1093934"/>
              </a:xfrm>
              <a:custGeom>
                <a:avLst/>
                <a:gdLst/>
                <a:ahLst/>
                <a:cxnLst/>
                <a:rect l="l" t="t" r="r" b="b"/>
                <a:pathLst>
                  <a:path w="1611474" h="1509445" extrusionOk="0">
                    <a:moveTo>
                      <a:pt x="0" y="0"/>
                    </a:moveTo>
                    <a:lnTo>
                      <a:pt x="1611474" y="0"/>
                    </a:lnTo>
                    <a:lnTo>
                      <a:pt x="1611474" y="1509445"/>
                    </a:lnTo>
                    <a:lnTo>
                      <a:pt x="0" y="150944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r="-9887"/>
                </a:stretch>
              </a:blipFill>
              <a:ln>
                <a:noFill/>
              </a:ln>
            </p:spPr>
          </p:sp>
          <p:sp>
            <p:nvSpPr>
              <p:cNvPr id="106" name="Google Shape;106;p10"/>
              <p:cNvSpPr txBox="1"/>
              <p:nvPr/>
            </p:nvSpPr>
            <p:spPr>
              <a:xfrm>
                <a:off x="13920704" y="9503293"/>
                <a:ext cx="4082726" cy="487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4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820112"/>
                    </a:solidFill>
                    <a:latin typeface="Times"/>
                    <a:ea typeface="Times"/>
                    <a:cs typeface="Times"/>
                    <a:sym typeface="Times"/>
                  </a:rPr>
                  <a:t>Department Of CSE, IIUC</a:t>
                </a:r>
                <a:endParaRPr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" name="Google Shape;107;p10"/>
          <p:cNvSpPr txBox="1"/>
          <p:nvPr/>
        </p:nvSpPr>
        <p:spPr>
          <a:xfrm>
            <a:off x="309713" y="167150"/>
            <a:ext cx="816075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63913" y="68825"/>
            <a:ext cx="9021150" cy="63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63913" y="68825"/>
            <a:ext cx="9021150" cy="5777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1"/>
          </p:nvPr>
        </p:nvSpPr>
        <p:spPr>
          <a:xfrm>
            <a:off x="137160" y="992005"/>
            <a:ext cx="8861890" cy="359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2159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3200"/>
              <a:buChar char="•"/>
              <a:defRPr/>
            </a:lvl1pPr>
            <a:lvl2pPr marL="457200" lvl="1" indent="-20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800"/>
              <a:buChar char="–"/>
              <a:defRPr/>
            </a:lvl2pPr>
            <a:lvl3pPr marL="685800" lvl="2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2400"/>
              <a:buChar char="•"/>
              <a:defRPr/>
            </a:lvl3pPr>
            <a:lvl4pPr marL="914400" lvl="3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–"/>
              <a:defRPr/>
            </a:lvl4pPr>
            <a:lvl5pPr marL="1143000" lvl="4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»"/>
              <a:defRPr/>
            </a:lvl5pPr>
            <a:lvl6pPr marL="1371600" lvl="5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/>
            </a:lvl6pPr>
            <a:lvl7pPr marL="1600200" lvl="6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/>
            </a:lvl7pPr>
            <a:lvl8pPr marL="1828800" lvl="7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/>
            </a:lvl8pPr>
            <a:lvl9pPr marL="2057400" lvl="8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3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C056-435E-DEB8-79D4-5647C348C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52591-FEA7-5D25-AF69-9EFA2DE9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B296-A98B-CB78-6FC3-3881A1C4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208AF-80C5-652F-B2FB-7F22BA76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9D02-A59A-85DD-F297-C9502EC7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18A4-94FA-CADE-423B-AF278501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3BE2-C6A2-5EBE-ED65-D0AB87B3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22C2-D619-7E64-3937-C960BD75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93415-13F2-AD21-6ACD-162553F6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4B79-5565-54EB-DD6B-0538389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2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ABEF-65FC-734D-457D-FBCD3683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F933E-F22D-59EF-DB01-0BE3C768B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1F983-57C8-BE26-0963-0188C974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1065C-6755-EBD7-DC89-795AD681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65F1-FC68-FD4A-76B7-F46B242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71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39D3-1D59-F952-9F5E-6051FB99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9AA9-BFA4-F95B-B29A-879CDE2AB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3CB5D-A60D-38F7-4F68-25DF3ADA2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16E1D-7ED6-3C6D-569F-098F2972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C86C4-8685-00D8-E60A-54A666BE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AA91-EFAA-9F31-BCDC-B01F2043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BC7E-594F-62E8-6633-869A4FAA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EED21-563E-E8ED-24AB-DDC93561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5A87E-6E2A-7331-46B5-ADFD6D650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0D55E-00B2-B7B5-6627-C1450DE36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BA80D-D237-7600-FCB9-5230775DC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A0E09-A8A2-3372-41D4-8A2E11A7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0B444-80CC-F338-7CCF-3EA2A8B1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38265-D5F1-6D23-05FA-BB90B7B4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7A31-5918-E415-508F-979E654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3BEC4-3DEC-5939-D98E-24B31519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8AF9E-0970-1E1C-74C3-C357DB43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F41F6-1BE2-64F1-C01C-6840C08C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7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96C93-554B-C12D-2C38-BA42FFAC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A29D9-CA3C-5438-0F17-8F196C3C6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208F0-20D8-373D-C9E7-182CDB39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3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EF27-269B-CD82-9145-E2F7B948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BB433-E8DE-33B2-005F-702440E3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0C939-0A41-369A-CE13-D843F80E5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9AEF-7CC2-FA3B-E928-840DDCC1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37AC2-CCAB-2F89-E5E1-CDF6B109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E2BD6-8A51-B4ED-CE47-ED76B258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2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2EAF-0B2B-63D6-4DAA-6630D43C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5539F-1E64-7059-839F-D50C9D357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27685-CC98-4711-69B0-6664256C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43AA1-FD98-67E4-79AA-423FDB4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37322-49A7-53B0-146E-F1C61A0E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12564-7263-1AD4-8962-61D50CC9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5AC3-101F-68A9-5271-3C023664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3870-8DC7-624E-B08D-CA650B96F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D2259-7C4D-02A6-71B3-C9677798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E9D4F-AA62-2F47-C48C-5402CF0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A2E73-5C60-7D13-C933-7C4E58D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52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BF791-798B-15F9-FBC5-13B175CFC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39D4B-19A0-7678-EE0A-94B87C90E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85A84-4B3E-F601-D57D-C8032D9A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4082-F579-B657-0FCE-D80BA3D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8E1D9-9496-FBCC-286F-C9E34E3A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>
            <a:spLocks noGrp="1"/>
          </p:cNvSpPr>
          <p:nvPr>
            <p:ph type="subTitle" idx="1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2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3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4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5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6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7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8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9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13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14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15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title" idx="16" hasCustomPrompt="1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>
            <a:spLocks noGrp="1"/>
          </p:cNvSpPr>
          <p:nvPr>
            <p:ph type="title" idx="17" hasCustomPrompt="1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>
            <a:spLocks noGrp="1"/>
          </p:cNvSpPr>
          <p:nvPr>
            <p:ph type="title" idx="18" hasCustomPrompt="1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>
            <a:spLocks noGrp="1"/>
          </p:cNvSpPr>
          <p:nvPr>
            <p:ph type="title" idx="19" hasCustomPrompt="1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>
            <a:spLocks noGrp="1"/>
          </p:cNvSpPr>
          <p:nvPr>
            <p:ph type="title" idx="20" hasCustomPrompt="1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>
            <a:spLocks noGrp="1"/>
          </p:cNvSpPr>
          <p:nvPr>
            <p:ph type="title" idx="21" hasCustomPrompt="1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rot="5400000" flipH="1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rot="5400000" flipH="1">
              <a:off x="-1140839" y="9230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2757" extrusionOk="0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18"/>
          <p:cNvSpPr txBox="1">
            <a:spLocks noGrp="1"/>
          </p:cNvSpPr>
          <p:nvPr>
            <p:ph type="title" hasCustomPrompt="1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>
            <a:spLocks noGrp="1"/>
          </p:cNvSpPr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81" name="Google Shape;581;p18"/>
          <p:cNvSpPr txBox="1">
            <a:spLocks noGrp="1"/>
          </p:cNvSpPr>
          <p:nvPr>
            <p:ph type="subTitle" idx="1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2" name="Google Shape;582;p18"/>
          <p:cNvSpPr txBox="1">
            <a:spLocks noGrp="1"/>
          </p:cNvSpPr>
          <p:nvPr>
            <p:ph type="subTitle" idx="4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8"/>
          <p:cNvSpPr txBox="1">
            <a:spLocks noGrp="1"/>
          </p:cNvSpPr>
          <p:nvPr>
            <p:ph type="subTitle" idx="5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4" name="Google Shape;584;p18"/>
          <p:cNvSpPr txBox="1">
            <a:spLocks noGrp="1"/>
          </p:cNvSpPr>
          <p:nvPr>
            <p:ph type="subTitle" idx="6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8"/>
          <p:cNvSpPr txBox="1">
            <a:spLocks noGrp="1"/>
          </p:cNvSpPr>
          <p:nvPr>
            <p:ph type="title" idx="7" hasCustomPrompt="1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>
            <a:spLocks noGrp="1"/>
          </p:cNvSpPr>
          <p:nvPr>
            <p:ph type="subTitle" idx="8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7" name="Google Shape;587;p18"/>
          <p:cNvSpPr txBox="1">
            <a:spLocks noGrp="1"/>
          </p:cNvSpPr>
          <p:nvPr>
            <p:ph type="subTitle" idx="9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0"/>
          <p:cNvSpPr txBox="1">
            <a:spLocks noGrp="1"/>
          </p:cNvSpPr>
          <p:nvPr>
            <p:ph type="subTitle" idx="1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02" name="Google Shape;702;p23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3" r:id="rId4"/>
    <p:sldLayoutId id="2147483664" r:id="rId5"/>
    <p:sldLayoutId id="2147483666" r:id="rId6"/>
    <p:sldLayoutId id="2147483669" r:id="rId7"/>
    <p:sldLayoutId id="2147483671" r:id="rId8"/>
    <p:sldLayoutId id="2147483672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ACC96-E5BC-59C0-246A-88569DF8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08E8-DEBF-1526-78DF-FB3809659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2F8F-D3A0-227F-1608-36C5A3D34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EA7B-108D-E220-38B4-640489884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87381-DA81-D17E-3114-B12FB40A9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50E9E-CF7E-4859-AFEA-9999E6E0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1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Word_Document.docx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A445CAD-45AD-6338-D48A-3119EC1C7D65}"/>
              </a:ext>
            </a:extLst>
          </p:cNvPr>
          <p:cNvSpPr/>
          <p:nvPr/>
        </p:nvSpPr>
        <p:spPr>
          <a:xfrm>
            <a:off x="-56146" y="4426794"/>
            <a:ext cx="6609346" cy="716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216276" y="1326554"/>
            <a:ext cx="8422203" cy="1245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Barlow SemiBold" panose="00000700000000000000" pitchFamily="2" charset="0"/>
              </a:rPr>
              <a:t>BLOCKCHAIN IMPLEMENTATION FOR AGRICULTURAL FOOD SUPPLY CHAIN USING HYPERLEDGER FABRIC</a:t>
            </a:r>
            <a:endParaRPr lang="en-US" sz="2000" dirty="0">
              <a:solidFill>
                <a:schemeClr val="bg1"/>
              </a:solidFill>
              <a:latin typeface="Barlow SemiBold" panose="00000700000000000000" pitchFamily="2" charset="0"/>
            </a:endParaRPr>
          </a:p>
        </p:txBody>
      </p:sp>
      <p:pic>
        <p:nvPicPr>
          <p:cNvPr id="5" name="Picture 4" descr="A logo of a university&#10;&#10;Description automatically generated">
            <a:extLst>
              <a:ext uri="{FF2B5EF4-FFF2-40B4-BE49-F238E27FC236}">
                <a16:creationId xmlns:a16="http://schemas.microsoft.com/office/drawing/2014/main" id="{F67AECB8-0DA1-DE8E-057F-7B94B49A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18" y="631450"/>
            <a:ext cx="975561" cy="975561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F254CBD9-DB7A-0B09-B247-5C78A943AA1D}"/>
              </a:ext>
            </a:extLst>
          </p:cNvPr>
          <p:cNvSpPr txBox="1"/>
          <p:nvPr/>
        </p:nvSpPr>
        <p:spPr>
          <a:xfrm>
            <a:off x="3057803" y="54795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503050405090304" pitchFamily="18" charset="-34"/>
                <a:ea typeface="+mn-ea"/>
                <a:cs typeface="Angsana New" panose="02020503050405090304" pitchFamily="18" charset="-34"/>
              </a:rPr>
              <a:t>In the name of Allah, Most Gracious, Most Merciful.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F3B3312-E845-72EF-96D6-11706AB90614}"/>
              </a:ext>
            </a:extLst>
          </p:cNvPr>
          <p:cNvSpPr txBox="1"/>
          <p:nvPr/>
        </p:nvSpPr>
        <p:spPr>
          <a:xfrm>
            <a:off x="1543768" y="4426794"/>
            <a:ext cx="605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International Islamic University Chittagong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24723E1-3239-105C-F567-D2FB1247B00F}"/>
              </a:ext>
            </a:extLst>
          </p:cNvPr>
          <p:cNvSpPr txBox="1"/>
          <p:nvPr/>
        </p:nvSpPr>
        <p:spPr>
          <a:xfrm>
            <a:off x="5585461" y="2571750"/>
            <a:ext cx="22386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Supervised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Abdullahil Kafi </a:t>
            </a:r>
            <a:r>
              <a:rPr kumimoji="0" lang="it-IT" sz="16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Assistant Professor,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Dept. of CSE, IIUC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383FA47F-3BD5-0162-4E64-CEDDF31B579D}"/>
              </a:ext>
            </a:extLst>
          </p:cNvPr>
          <p:cNvSpPr txBox="1"/>
          <p:nvPr/>
        </p:nvSpPr>
        <p:spPr>
          <a:xfrm>
            <a:off x="1134586" y="2571750"/>
            <a:ext cx="252301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Presented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C213062 </a:t>
            </a:r>
            <a:r>
              <a:rPr kumimoji="0" lang="pt-BR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Miraj Mahmud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C213042 </a:t>
            </a:r>
            <a:r>
              <a:rPr kumimoji="0" lang="pt-BR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MD Abdullah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1"/>
                </a:solidFill>
                <a:latin typeface="Barlow" panose="00000500000000000000" pitchFamily="2" charset="0"/>
                <a:cs typeface="Times New Roman" panose="02020603050405020304" pitchFamily="18" charset="0"/>
              </a:rPr>
              <a:t>C213090</a:t>
            </a:r>
            <a:r>
              <a:rPr lang="pt-BR" sz="1600" dirty="0">
                <a:solidFill>
                  <a:schemeClr val="bg1"/>
                </a:solidFill>
                <a:latin typeface="Barlow" panose="00000500000000000000" pitchFamily="2" charset="0"/>
                <a:cs typeface="Times New Roman" panose="02020603050405020304" pitchFamily="18" charset="0"/>
              </a:rPr>
              <a:t>  Ashraf Ali Rakib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cs typeface="Times New Roman" panose="02020603050405020304" pitchFamily="18" charset="0"/>
              </a:rPr>
              <a:t>Dept. of CSE, IIUC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F5E0A966-8D77-EED5-0ABF-53782BE0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C5BC0864-9DC6-C79A-5D6E-A718F623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4" y="4644372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388C1802-60B1-E4FB-68DC-B65A7820C986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26265-0F15-D766-7315-A03CE75D5CB7}"/>
              </a:ext>
            </a:extLst>
          </p:cNvPr>
          <p:cNvSpPr txBox="1"/>
          <p:nvPr/>
        </p:nvSpPr>
        <p:spPr>
          <a:xfrm>
            <a:off x="2149434" y="21051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A8C50-EB7E-1ADF-1778-E88A38074EAD}"/>
              </a:ext>
            </a:extLst>
          </p:cNvPr>
          <p:cNvSpPr txBox="1"/>
          <p:nvPr/>
        </p:nvSpPr>
        <p:spPr>
          <a:xfrm>
            <a:off x="1547446" y="1048215"/>
            <a:ext cx="29576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Contents:</a:t>
            </a:r>
          </a:p>
          <a:p>
            <a:endParaRPr lang="en-US" b="1" dirty="0"/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10000"/>
                  </a:schemeClr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Features of Hyperledger Fabric</a:t>
            </a:r>
            <a:endParaRPr lang="en-US" b="1" dirty="0"/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10000"/>
                  </a:schemeClr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Consensus Algorithm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rlow" panose="00000500000000000000" pitchFamily="2" charset="0"/>
              </a:rPr>
              <a:t>Network Architecture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rlow" panose="00000500000000000000" pitchFamily="2" charset="0"/>
              </a:rPr>
              <a:t>Network Workflow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rlow" panose="00000500000000000000" pitchFamily="2" charset="0"/>
              </a:rPr>
              <a:t>Sequence Diagram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rlow" panose="00000500000000000000" pitchFamily="2" charset="0"/>
              </a:rPr>
              <a:t>Step by step process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rlow" panose="00000500000000000000" pitchFamily="2" charset="0"/>
              </a:rPr>
              <a:t>Hyperledger Explorer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>
                  <a:lumMod val="10000"/>
                </a:schemeClr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>
                  <a:lumMod val="10000"/>
                </a:schemeClr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413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6BF800BF-2A66-6111-96D2-4D502FD1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85C0FDD6-4CF0-78F2-CEE5-D3EBDC90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5DD9AAD0-001C-C919-8865-78A7B268DCD0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endParaRPr lang="en-US" u="sng" dirty="0">
              <a:latin typeface="Barlow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9E202-F929-E99E-5B67-17A21FD1F217}"/>
              </a:ext>
            </a:extLst>
          </p:cNvPr>
          <p:cNvSpPr txBox="1"/>
          <p:nvPr/>
        </p:nvSpPr>
        <p:spPr>
          <a:xfrm>
            <a:off x="386644" y="858719"/>
            <a:ext cx="40487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Why Did We Use Hyperledger Fabric?</a:t>
            </a:r>
          </a:p>
          <a:p>
            <a:pPr algn="just"/>
            <a:endParaRPr lang="en-US" sz="1200" b="1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Scalability and Performance: </a:t>
            </a: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Hyperledger Fabric’s modular architecture efficiently handles high transaction volumes, ensuring scalability for the growing Agricultural supply chain.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Privacy and Security: </a:t>
            </a: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Fabric’s permissioned network with robust identity management and encryption ensures data privacy and integrity for authorized participants.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Flexibility and Modularity: </a:t>
            </a: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 modular structure of Hyperledger Fabric allows easy customization and integration, such as quality checks and traceability.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Interoperability: </a:t>
            </a: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Fabric enables seamless integration with other blockchain networks and legacy systems, improving collaboration and transparency across platforms.</a:t>
            </a:r>
          </a:p>
        </p:txBody>
      </p:sp>
      <p:pic>
        <p:nvPicPr>
          <p:cNvPr id="7" name="Picture 6" descr="A diagram of a company's performance">
            <a:extLst>
              <a:ext uri="{FF2B5EF4-FFF2-40B4-BE49-F238E27FC236}">
                <a16:creationId xmlns:a16="http://schemas.microsoft.com/office/drawing/2014/main" id="{79C8C13F-A71A-09CF-A39E-30C52198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22" y="1226423"/>
            <a:ext cx="3768922" cy="210493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1831F-2DAD-8B37-451B-44AA55859F4F}"/>
              </a:ext>
            </a:extLst>
          </p:cNvPr>
          <p:cNvSpPr txBox="1"/>
          <p:nvPr/>
        </p:nvSpPr>
        <p:spPr>
          <a:xfrm>
            <a:off x="5500515" y="3331362"/>
            <a:ext cx="39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Fig: </a:t>
            </a: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Features of Hyperledger Fabric</a:t>
            </a:r>
            <a:endParaRPr lang="en-US" sz="1200" i="1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5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1974FC01-7FB3-D6CC-519E-1B413C138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244A1D54-023B-9CA0-1D44-0F11F6B5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34D7D170-1B71-B119-1943-5F061645ED1F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endParaRPr lang="en-US" u="sng" dirty="0">
              <a:latin typeface="Barlow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5E138-AA73-7D45-1200-30F842383EBC}"/>
              </a:ext>
            </a:extLst>
          </p:cNvPr>
          <p:cNvSpPr txBox="1"/>
          <p:nvPr/>
        </p:nvSpPr>
        <p:spPr>
          <a:xfrm>
            <a:off x="810846" y="889497"/>
            <a:ext cx="752230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u="sng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Raft Consensus Algorithm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Raft is a </a:t>
            </a:r>
            <a:r>
              <a:rPr lang="en-US" sz="14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leader-based consensus algorithm </a:t>
            </a:r>
            <a:r>
              <a:rPr lang="en-US" sz="1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that allows distributed systems to agree on a sequence of values even in the presence of failures.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It is commonly used in resilient, strongly-consistent distributed systems, ensuring that nodes in the network maintain a consistent state despite network partitions or crashes.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Raft is primarily used in distributed SQL databases for </a:t>
            </a:r>
            <a:r>
              <a:rPr lang="en-US" sz="14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leader election and data replication</a:t>
            </a:r>
            <a:r>
              <a:rPr lang="en-US" sz="1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with each shard of data having its own Raft group for replication.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Why Use Raft?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Correctness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Raft ensures that every operation on the data is consistent and ordered, ensuring correct execution in distributed systems.</a:t>
            </a:r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Dynamic Membership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Raft allows dynamic changes in the network’s membership, making it easier to add or remove nodes without affecting the system's overall functionality.</a:t>
            </a:r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Fault Tolerance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Raft ensures that data replication continues even if a majority of the nodes are still operational, allowing the system to function despite failures.</a:t>
            </a:r>
          </a:p>
        </p:txBody>
      </p:sp>
    </p:spTree>
    <p:extLst>
      <p:ext uri="{BB962C8B-B14F-4D97-AF65-F5344CB8AC3E}">
        <p14:creationId xmlns:p14="http://schemas.microsoft.com/office/powerpoint/2010/main" val="405236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86">
          <a:extLst>
            <a:ext uri="{FF2B5EF4-FFF2-40B4-BE49-F238E27FC236}">
              <a16:creationId xmlns:a16="http://schemas.microsoft.com/office/drawing/2014/main" id="{1CFD964F-0A3C-6207-0EBC-3093C6B5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C6F7B424-28B6-5EC0-A371-894326AD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C4164FF0-ACB4-E91F-AEC9-4D19991D0340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Network Architecture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65667-FBAD-F452-D62D-74A1F2E07288}"/>
              </a:ext>
            </a:extLst>
          </p:cNvPr>
          <p:cNvSpPr txBox="1"/>
          <p:nvPr/>
        </p:nvSpPr>
        <p:spPr>
          <a:xfrm>
            <a:off x="6668429" y="1540698"/>
            <a:ext cx="27465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arlow" panose="00000500000000000000" pitchFamily="2" charset="0"/>
              </a:rPr>
              <a:t>Steps:</a:t>
            </a:r>
          </a:p>
          <a:p>
            <a:endParaRPr lang="en-US" dirty="0">
              <a:latin typeface="Barlow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rlow" panose="00000500000000000000" pitchFamily="2" charset="0"/>
              </a:rPr>
              <a:t>Certificate Authority Setup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rlow" panose="00000500000000000000" pitchFamily="2" charset="0"/>
              </a:rPr>
              <a:t>Peer Node Configuration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rlow" panose="00000500000000000000" pitchFamily="2" charset="0"/>
              </a:rPr>
              <a:t>Channel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>
                <a:latin typeface="Barlow" panose="00000500000000000000" pitchFamily="2" charset="0"/>
              </a:rPr>
              <a:t>Chaincode</a:t>
            </a:r>
            <a:r>
              <a:rPr lang="en-US" dirty="0">
                <a:latin typeface="Barlow" panose="00000500000000000000" pitchFamily="2" charset="0"/>
              </a:rPr>
              <a:t> Deployment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rlow" panose="00000500000000000000" pitchFamily="2" charset="0"/>
              </a:rPr>
              <a:t>Ledger Initialization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>
                <a:latin typeface="Barlow" panose="00000500000000000000" pitchFamily="2" charset="0"/>
              </a:rPr>
              <a:t>Orderer</a:t>
            </a:r>
            <a:r>
              <a:rPr lang="en-US" dirty="0">
                <a:latin typeface="Barlow" panose="00000500000000000000" pitchFamily="2" charset="0"/>
              </a:rPr>
              <a:t> Node Setup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rlow" panose="00000500000000000000" pitchFamily="2" charset="0"/>
              </a:rPr>
              <a:t>Transaction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E1E7B-66AB-4844-93CC-4C7BFD92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721360"/>
            <a:ext cx="6195989" cy="41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3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86">
          <a:extLst>
            <a:ext uri="{FF2B5EF4-FFF2-40B4-BE49-F238E27FC236}">
              <a16:creationId xmlns:a16="http://schemas.microsoft.com/office/drawing/2014/main" id="{9E3E9446-C658-A9AC-3168-1FA1F921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230DCB50-2D92-5506-B8A6-99E289330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9A23ECE8-C452-B873-FD70-DD08D73BDE54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Network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71C7C-44ED-36A3-80E4-E2BAE3D3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00" y="669795"/>
            <a:ext cx="7303323" cy="44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86">
          <a:extLst>
            <a:ext uri="{FF2B5EF4-FFF2-40B4-BE49-F238E27FC236}">
              <a16:creationId xmlns:a16="http://schemas.microsoft.com/office/drawing/2014/main" id="{B2C7FD81-5711-D413-53E9-E3AAF6F7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C34E0E3E-6AB1-4BA5-0F1B-464CB973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99283361-57FA-C6BE-6415-345807CEF1DD}"/>
              </a:ext>
            </a:extLst>
          </p:cNvPr>
          <p:cNvSpPr txBox="1">
            <a:spLocks/>
          </p:cNvSpPr>
          <p:nvPr/>
        </p:nvSpPr>
        <p:spPr>
          <a:xfrm>
            <a:off x="758282" y="174820"/>
            <a:ext cx="7862477" cy="41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endParaRPr lang="en-US" u="sng" dirty="0">
              <a:latin typeface="Barlow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7051A-02E7-B681-15D7-BB9401A11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" y="-11971"/>
            <a:ext cx="9001760" cy="50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3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86">
          <a:extLst>
            <a:ext uri="{FF2B5EF4-FFF2-40B4-BE49-F238E27FC236}">
              <a16:creationId xmlns:a16="http://schemas.microsoft.com/office/drawing/2014/main" id="{BD2BE69D-0424-A2A2-9854-41CF1F64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27AFE45B-0B53-7985-EBDE-8FA8E36A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86B8F48E-AC29-937F-A447-D7C33058D464}"/>
              </a:ext>
            </a:extLst>
          </p:cNvPr>
          <p:cNvSpPr txBox="1">
            <a:spLocks/>
          </p:cNvSpPr>
          <p:nvPr/>
        </p:nvSpPr>
        <p:spPr>
          <a:xfrm>
            <a:off x="758282" y="137649"/>
            <a:ext cx="7862477" cy="41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Sequence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D10ED-F362-14B0-3DF1-76F223354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550126"/>
            <a:ext cx="4940276" cy="44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6A4762C2-BDD3-B684-7802-2A222BF2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7339A53B-DBC0-4DE3-D328-D2B26B14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6BAE004B-1A86-5A66-7859-6C49447C9CFB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Methodology: Step by step process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6145E-F778-0FDE-4113-0C20E6EDC0FB}"/>
              </a:ext>
            </a:extLst>
          </p:cNvPr>
          <p:cNvSpPr txBox="1"/>
          <p:nvPr/>
        </p:nvSpPr>
        <p:spPr>
          <a:xfrm>
            <a:off x="736600" y="824270"/>
            <a:ext cx="7670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just">
              <a:spcBef>
                <a:spcPts val="640"/>
              </a:spcBef>
              <a:buSzPct val="100000"/>
            </a:pP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This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Diagram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 illustrates the journey of an agricultural product from farm to consumer, with each key step recorded on the blockchain.</a:t>
            </a:r>
          </a:p>
          <a:p>
            <a:pPr marL="101600" lvl="0" algn="just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Step 1: </a:t>
            </a:r>
            <a:r>
              <a:rPr lang="en-GB" b="1" dirty="0" err="1">
                <a:solidFill>
                  <a:schemeClr val="bg1"/>
                </a:solidFill>
                <a:latin typeface="Barlow" panose="00000500000000000000" pitchFamily="2" charset="0"/>
              </a:rPr>
              <a:t>CreateProduct</a:t>
            </a: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 (Farmer): 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The farmer creates a new product record on the blockchain with details like ID, location, and quality.</a:t>
            </a:r>
          </a:p>
          <a:p>
            <a:pPr marL="101600" lvl="0" algn="just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Step 2: </a:t>
            </a:r>
            <a:r>
              <a:rPr lang="en-GB" b="1" dirty="0" err="1">
                <a:solidFill>
                  <a:schemeClr val="bg1"/>
                </a:solidFill>
                <a:latin typeface="Barlow" panose="00000500000000000000" pitchFamily="2" charset="0"/>
              </a:rPr>
              <a:t>UpdateProductStatus</a:t>
            </a: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 (Retailer): 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The retailer updates the product's status and acquires ownership. The </a:t>
            </a:r>
            <a:r>
              <a:rPr lang="en-GB" dirty="0" err="1">
                <a:solidFill>
                  <a:schemeClr val="bg1"/>
                </a:solidFill>
                <a:latin typeface="Barlow" panose="00000500000000000000" pitchFamily="2" charset="0"/>
              </a:rPr>
              <a:t>chaincode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 enforces that only a retailer can perform this action.</a:t>
            </a:r>
          </a:p>
          <a:p>
            <a:pPr marL="101600" lvl="0" algn="just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Step 3: </a:t>
            </a:r>
            <a:r>
              <a:rPr lang="en-GB" b="1" dirty="0" err="1">
                <a:solidFill>
                  <a:schemeClr val="bg1"/>
                </a:solidFill>
                <a:latin typeface="Barlow" panose="00000500000000000000" pitchFamily="2" charset="0"/>
              </a:rPr>
              <a:t>PurchaseProduct</a:t>
            </a: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 (Customer): 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The customer purchases the product from the retailer. The </a:t>
            </a:r>
            <a:r>
              <a:rPr lang="en-GB" dirty="0" err="1">
                <a:solidFill>
                  <a:schemeClr val="bg1"/>
                </a:solidFill>
                <a:latin typeface="Barlow" panose="00000500000000000000" pitchFamily="2" charset="0"/>
              </a:rPr>
              <a:t>chaincode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 enforces that only the customer can perform this final transaction.</a:t>
            </a:r>
          </a:p>
          <a:p>
            <a:pPr marL="101600" lvl="0" algn="just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GB" b="1" dirty="0">
                <a:solidFill>
                  <a:schemeClr val="bg1"/>
                </a:solidFill>
                <a:latin typeface="Barlow" panose="00000500000000000000" pitchFamily="2" charset="0"/>
              </a:rPr>
              <a:t>Verification: </a:t>
            </a:r>
            <a:r>
              <a:rPr lang="en-GB" dirty="0">
                <a:solidFill>
                  <a:schemeClr val="bg1"/>
                </a:solidFill>
                <a:latin typeface="Barlow" panose="00000500000000000000" pitchFamily="2" charset="0"/>
              </a:rPr>
              <a:t>At any point, any participant can query the ledger to view the product’s current status, ensuring traceability.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95FCE94E-B637-43D2-A186-9988E4B2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D7F273F4-9470-6EF8-1898-EAD901AD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BE831C26-6222-399D-D302-05E9A5AE221E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Necessary </a:t>
            </a:r>
            <a:r>
              <a:rPr lang="en-US" u="sng" dirty="0" err="1">
                <a:latin typeface="Barlow" panose="00000500000000000000" pitchFamily="2" charset="0"/>
              </a:rPr>
              <a:t>Chaincode</a:t>
            </a:r>
            <a:endParaRPr lang="en-US" u="sng" dirty="0">
              <a:latin typeface="Barlow" panose="00000500000000000000" pitchFamily="2" charset="0"/>
            </a:endParaRPr>
          </a:p>
        </p:txBody>
      </p:sp>
      <p:sp>
        <p:nvSpPr>
          <p:cNvPr id="7" name="Google Shape;206;p3">
            <a:extLst>
              <a:ext uri="{FF2B5EF4-FFF2-40B4-BE49-F238E27FC236}">
                <a16:creationId xmlns:a16="http://schemas.microsoft.com/office/drawing/2014/main" id="{4CF33F9E-F6F3-414B-CD06-433E382F385D}"/>
              </a:ext>
            </a:extLst>
          </p:cNvPr>
          <p:cNvSpPr txBox="1">
            <a:spLocks/>
          </p:cNvSpPr>
          <p:nvPr/>
        </p:nvSpPr>
        <p:spPr>
          <a:xfrm>
            <a:off x="523240" y="563589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R="0" rtl="0"/>
            <a:r>
              <a:rPr lang="en-US" sz="28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Google Sans Text"/>
                <a:cs typeface="Vrinda" panose="020B0502040204020203" pitchFamily="34" charset="0"/>
              </a:rPr>
              <a:t>Product</a:t>
            </a:r>
            <a:r>
              <a:rPr lang="en-US" sz="2400" b="1" i="0" dirty="0">
                <a:solidFill>
                  <a:schemeClr val="bg1">
                    <a:lumMod val="75000"/>
                  </a:schemeClr>
                </a:solidFill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US" sz="36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3" name="image11.png">
            <a:extLst>
              <a:ext uri="{FF2B5EF4-FFF2-40B4-BE49-F238E27FC236}">
                <a16:creationId xmlns:a16="http://schemas.microsoft.com/office/drawing/2014/main" id="{4FAF9586-D3B7-42C5-A7A3-AB06EE386A7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943100" y="1228725"/>
            <a:ext cx="5741970" cy="32508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428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5B314754-E5BA-ED3C-F00F-354D0339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8CDC79D9-B5EA-3C2F-77E7-E256D5CC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399619DD-2EE1-7902-46D7-5080BDE303B6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3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Necessary </a:t>
            </a:r>
            <a:r>
              <a:rPr lang="en-US" sz="2400" u="sng" dirty="0" err="1">
                <a:latin typeface="Barlow" panose="00000500000000000000" pitchFamily="2" charset="0"/>
              </a:rPr>
              <a:t>Chaincode</a:t>
            </a:r>
            <a:r>
              <a:rPr lang="en-US" sz="2400" u="sng" dirty="0">
                <a:latin typeface="Barlow" panose="00000500000000000000" pitchFamily="2" charset="0"/>
              </a:rPr>
              <a:t> &amp; CLI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A796F-232C-0BCB-835F-925A24252E21}"/>
              </a:ext>
            </a:extLst>
          </p:cNvPr>
          <p:cNvSpPr txBox="1"/>
          <p:nvPr/>
        </p:nvSpPr>
        <p:spPr>
          <a:xfrm>
            <a:off x="2430780" y="4835723"/>
            <a:ext cx="42824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Fig: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Chaincode invoke result of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Adding a New Product </a:t>
            </a:r>
            <a:endParaRPr lang="en-US" i="1" dirty="0">
              <a:solidFill>
                <a:schemeClr val="bg1"/>
              </a:solidFill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206;p3">
            <a:extLst>
              <a:ext uri="{FF2B5EF4-FFF2-40B4-BE49-F238E27FC236}">
                <a16:creationId xmlns:a16="http://schemas.microsoft.com/office/drawing/2014/main" id="{B6A3FADA-1BFF-162C-164D-A7BBC0666112}"/>
              </a:ext>
            </a:extLst>
          </p:cNvPr>
          <p:cNvSpPr txBox="1">
            <a:spLocks/>
          </p:cNvSpPr>
          <p:nvPr/>
        </p:nvSpPr>
        <p:spPr>
          <a:xfrm>
            <a:off x="677352" y="392808"/>
            <a:ext cx="8097520" cy="3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Barlow" panose="00000500000000000000" pitchFamily="2" charset="0"/>
              </a:rPr>
              <a:t>Step 1: </a:t>
            </a:r>
            <a:r>
              <a:rPr lang="en-GB" sz="1800" dirty="0" err="1">
                <a:solidFill>
                  <a:schemeClr val="bg1"/>
                </a:solidFill>
                <a:latin typeface="Barlow" panose="00000500000000000000" pitchFamily="2" charset="0"/>
              </a:rPr>
              <a:t>CreateProduct</a:t>
            </a:r>
            <a:r>
              <a:rPr lang="en-GB" sz="1800" dirty="0">
                <a:solidFill>
                  <a:schemeClr val="bg1"/>
                </a:solidFill>
                <a:latin typeface="Barlow" panose="00000500000000000000" pitchFamily="2" charset="0"/>
              </a:rPr>
              <a:t> (Farmer):</a:t>
            </a:r>
            <a:endParaRPr lang="en-US" sz="1800" dirty="0">
              <a:effectLst/>
            </a:endParaRP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4E64C8E4-887E-4CE9-1796-AD312C5CBA4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12350" y="738043"/>
            <a:ext cx="6548746" cy="2556000"/>
          </a:xfrm>
          <a:prstGeom prst="rect">
            <a:avLst/>
          </a:prstGeom>
          <a:ln/>
        </p:spPr>
      </p:pic>
      <p:pic>
        <p:nvPicPr>
          <p:cNvPr id="4" name="image13.png">
            <a:extLst>
              <a:ext uri="{FF2B5EF4-FFF2-40B4-BE49-F238E27FC236}">
                <a16:creationId xmlns:a16="http://schemas.microsoft.com/office/drawing/2014/main" id="{A2296014-CEDF-489C-8BEA-7B329EBED40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212350" y="3294043"/>
            <a:ext cx="6548746" cy="1562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87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">
            <a:extLst>
              <a:ext uri="{FF2B5EF4-FFF2-40B4-BE49-F238E27FC236}">
                <a16:creationId xmlns:a16="http://schemas.microsoft.com/office/drawing/2014/main" id="{3EAA49FA-E8EC-295B-BE9B-9C8C9F62E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u="sng" dirty="0">
                <a:latin typeface="Barlow" panose="00000500000000000000" pitchFamily="2" charset="0"/>
              </a:rPr>
              <a:t>Contents of the presentation</a:t>
            </a:r>
            <a:endParaRPr u="sng" dirty="0">
              <a:latin typeface="Barlow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269F-2E72-80C3-CE71-24D09B1FDF5C}"/>
              </a:ext>
            </a:extLst>
          </p:cNvPr>
          <p:cNvSpPr txBox="1"/>
          <p:nvPr/>
        </p:nvSpPr>
        <p:spPr>
          <a:xfrm>
            <a:off x="2103120" y="721360"/>
            <a:ext cx="5852160" cy="3774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Introduction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Problem Statement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Research Objective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Literature Review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Performance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Result &amp; Comparative Analysis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Conclusion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</a:rPr>
              <a:t>References</a:t>
            </a:r>
          </a:p>
        </p:txBody>
      </p:sp>
      <p:pic>
        <p:nvPicPr>
          <p:cNvPr id="11" name="Picture 10" descr="Iiuc-logo_new">
            <a:extLst>
              <a:ext uri="{FF2B5EF4-FFF2-40B4-BE49-F238E27FC236}">
                <a16:creationId xmlns:a16="http://schemas.microsoft.com/office/drawing/2014/main" id="{61D463C3-3EF3-79AE-D1AF-453720A3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BCCD8AD5-5002-4F52-D65F-40CA5021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B7D1123A-712A-CD33-4712-46DDB5EA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49CDBEC2-9626-E0D5-A0BE-3B3BD40503FE}"/>
              </a:ext>
            </a:extLst>
          </p:cNvPr>
          <p:cNvSpPr txBox="1">
            <a:spLocks/>
          </p:cNvSpPr>
          <p:nvPr/>
        </p:nvSpPr>
        <p:spPr>
          <a:xfrm>
            <a:off x="647271" y="137651"/>
            <a:ext cx="8097519" cy="33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000" u="sng" dirty="0">
                <a:latin typeface="Barlow" panose="00000500000000000000" pitchFamily="2" charset="0"/>
              </a:rPr>
              <a:t>Necessary </a:t>
            </a:r>
            <a:r>
              <a:rPr lang="en-US" sz="2000" u="sng" dirty="0" err="1">
                <a:latin typeface="Barlow" panose="00000500000000000000" pitchFamily="2" charset="0"/>
              </a:rPr>
              <a:t>Chaincode</a:t>
            </a:r>
            <a:r>
              <a:rPr lang="en-US" sz="2000" u="sng" dirty="0">
                <a:latin typeface="Barlow" panose="00000500000000000000" pitchFamily="2" charset="0"/>
              </a:rPr>
              <a:t> &amp; CLI Command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F04D8FA1-05C8-DBD1-FE7C-2DA6F192482B}"/>
              </a:ext>
            </a:extLst>
          </p:cNvPr>
          <p:cNvSpPr txBox="1">
            <a:spLocks/>
          </p:cNvSpPr>
          <p:nvPr/>
        </p:nvSpPr>
        <p:spPr>
          <a:xfrm>
            <a:off x="695330" y="482294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latin typeface="Barlow" panose="00000500000000000000" pitchFamily="2" charset="0"/>
              </a:rPr>
              <a:t>Step 2: </a:t>
            </a:r>
            <a:r>
              <a:rPr lang="en-GB" sz="1400" dirty="0" err="1">
                <a:solidFill>
                  <a:schemeClr val="bg1"/>
                </a:solidFill>
                <a:latin typeface="Barlow" panose="00000500000000000000" pitchFamily="2" charset="0"/>
              </a:rPr>
              <a:t>UpdateProductStatus</a:t>
            </a:r>
            <a:r>
              <a:rPr lang="en-GB" sz="1400" dirty="0">
                <a:solidFill>
                  <a:schemeClr val="bg1"/>
                </a:solidFill>
                <a:latin typeface="Barlow" panose="00000500000000000000" pitchFamily="2" charset="0"/>
              </a:rPr>
              <a:t> (Retailer):</a:t>
            </a:r>
            <a:endParaRPr lang="en-US" sz="1400" dirty="0">
              <a:effectLst/>
            </a:endParaRP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E36D2CE0-C446-955A-74BB-44D309AE6AE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51050" y="697660"/>
            <a:ext cx="6786081" cy="2370120"/>
          </a:xfrm>
          <a:prstGeom prst="rect">
            <a:avLst/>
          </a:prstGeom>
          <a:ln/>
        </p:spPr>
      </p:pic>
      <p:pic>
        <p:nvPicPr>
          <p:cNvPr id="6" name="image15.png">
            <a:extLst>
              <a:ext uri="{FF2B5EF4-FFF2-40B4-BE49-F238E27FC236}">
                <a16:creationId xmlns:a16="http://schemas.microsoft.com/office/drawing/2014/main" id="{04B714A7-4880-6A73-D9A4-7CA7D8311D9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351422" y="2918073"/>
            <a:ext cx="6785709" cy="1938070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FD9BB-F982-5282-1837-B07540B61018}"/>
              </a:ext>
            </a:extLst>
          </p:cNvPr>
          <p:cNvSpPr txBox="1"/>
          <p:nvPr/>
        </p:nvSpPr>
        <p:spPr>
          <a:xfrm>
            <a:off x="1268859" y="4850569"/>
            <a:ext cx="60103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200"/>
              </a:spcAft>
              <a:buNone/>
            </a:pPr>
            <a:r>
              <a:rPr lang="en-US" sz="9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 : Update Product Status (Farmer-&gt;Retailer)</a:t>
            </a:r>
          </a:p>
        </p:txBody>
      </p:sp>
    </p:spTree>
    <p:extLst>
      <p:ext uri="{BB962C8B-B14F-4D97-AF65-F5344CB8AC3E}">
        <p14:creationId xmlns:p14="http://schemas.microsoft.com/office/powerpoint/2010/main" val="78371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525FBF94-9163-5EE4-D08D-0C988622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5E22056C-7798-2589-69A5-A7A778BD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27FEE2F2-9279-EAB6-2E5F-98227B07A9CA}"/>
              </a:ext>
            </a:extLst>
          </p:cNvPr>
          <p:cNvSpPr txBox="1">
            <a:spLocks/>
          </p:cNvSpPr>
          <p:nvPr/>
        </p:nvSpPr>
        <p:spPr>
          <a:xfrm>
            <a:off x="647271" y="137651"/>
            <a:ext cx="8097519" cy="33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000" u="sng" dirty="0">
                <a:latin typeface="Barlow" panose="00000500000000000000" pitchFamily="2" charset="0"/>
              </a:rPr>
              <a:t>Necessary </a:t>
            </a:r>
            <a:r>
              <a:rPr lang="en-US" sz="2000" u="sng" dirty="0" err="1">
                <a:latin typeface="Barlow" panose="00000500000000000000" pitchFamily="2" charset="0"/>
              </a:rPr>
              <a:t>Chaincode</a:t>
            </a:r>
            <a:r>
              <a:rPr lang="en-US" sz="2000" u="sng" dirty="0">
                <a:latin typeface="Barlow" panose="00000500000000000000" pitchFamily="2" charset="0"/>
              </a:rPr>
              <a:t> &amp; CLI Command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17404FC6-5719-5D5B-3B07-DB92D72493A6}"/>
              </a:ext>
            </a:extLst>
          </p:cNvPr>
          <p:cNvSpPr txBox="1">
            <a:spLocks/>
          </p:cNvSpPr>
          <p:nvPr/>
        </p:nvSpPr>
        <p:spPr>
          <a:xfrm>
            <a:off x="695331" y="472402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latin typeface="Barlow" panose="00000500000000000000" pitchFamily="2" charset="0"/>
              </a:rPr>
              <a:t>Step 3: </a:t>
            </a:r>
            <a:r>
              <a:rPr lang="en-GB" sz="1400" dirty="0" err="1">
                <a:solidFill>
                  <a:schemeClr val="bg1"/>
                </a:solidFill>
                <a:latin typeface="Barlow" panose="00000500000000000000" pitchFamily="2" charset="0"/>
              </a:rPr>
              <a:t>PurchaseProduct</a:t>
            </a:r>
            <a:r>
              <a:rPr lang="en-GB" sz="1400" dirty="0">
                <a:solidFill>
                  <a:schemeClr val="bg1"/>
                </a:solidFill>
                <a:latin typeface="Barlow" panose="00000500000000000000" pitchFamily="2" charset="0"/>
              </a:rPr>
              <a:t> (Customer):</a:t>
            </a:r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59A9-3CE8-0440-4AC2-BDE8D15E1484}"/>
              </a:ext>
            </a:extLst>
          </p:cNvPr>
          <p:cNvSpPr txBox="1"/>
          <p:nvPr/>
        </p:nvSpPr>
        <p:spPr>
          <a:xfrm>
            <a:off x="1268859" y="4874328"/>
            <a:ext cx="60103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200"/>
              </a:spcAft>
              <a:buNone/>
            </a:pPr>
            <a:r>
              <a:rPr lang="en-US" sz="9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 : </a:t>
            </a:r>
            <a:r>
              <a:rPr lang="en-US" sz="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Purchase Product (Retailer-&gt;Customer) </a:t>
            </a:r>
            <a:r>
              <a:rPr lang="en-US" sz="9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42F8A130-481E-D0E5-DA8E-59E34085064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51422" y="664871"/>
            <a:ext cx="6785709" cy="2481366"/>
          </a:xfrm>
          <a:prstGeom prst="rect">
            <a:avLst/>
          </a:prstGeom>
          <a:ln/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0A8D4ECD-B215-A6AB-9631-A05E437B3D4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351422" y="3146237"/>
            <a:ext cx="6785709" cy="17043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17393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E22C7717-EF9A-FE42-FE66-C22E1A6AC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511430BF-BEBD-8EE3-73C0-60618511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E3E53BBC-CECA-99A4-7CB2-09DCE4796BF8}"/>
              </a:ext>
            </a:extLst>
          </p:cNvPr>
          <p:cNvSpPr txBox="1">
            <a:spLocks/>
          </p:cNvSpPr>
          <p:nvPr/>
        </p:nvSpPr>
        <p:spPr>
          <a:xfrm>
            <a:off x="647271" y="137651"/>
            <a:ext cx="8097519" cy="48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Necessary CLI Command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8B6C1CAB-D8F0-3C69-FDC3-69365D79913F}"/>
              </a:ext>
            </a:extLst>
          </p:cNvPr>
          <p:cNvSpPr txBox="1">
            <a:spLocks/>
          </p:cNvSpPr>
          <p:nvPr/>
        </p:nvSpPr>
        <p:spPr>
          <a:xfrm>
            <a:off x="523240" y="626515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latin typeface="Barlow" panose="00000500000000000000" pitchFamily="2" charset="0"/>
              </a:rPr>
              <a:t>Verification: Any participant can check product current status</a:t>
            </a:r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CCA02-92B7-EB58-2D94-2C4F5F6615DB}"/>
              </a:ext>
            </a:extLst>
          </p:cNvPr>
          <p:cNvSpPr txBox="1"/>
          <p:nvPr/>
        </p:nvSpPr>
        <p:spPr>
          <a:xfrm>
            <a:off x="1340779" y="3586356"/>
            <a:ext cx="6010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 : </a:t>
            </a:r>
            <a:r>
              <a:rPr lang="en-GB" sz="1200" dirty="0">
                <a:solidFill>
                  <a:schemeClr val="bg1"/>
                </a:solidFill>
                <a:latin typeface="Barlow" panose="00000500000000000000" pitchFamily="2" charset="0"/>
              </a:rPr>
              <a:t>Verification</a:t>
            </a:r>
            <a:endParaRPr lang="en-US" sz="1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5" name="image9.png">
            <a:extLst>
              <a:ext uri="{FF2B5EF4-FFF2-40B4-BE49-F238E27FC236}">
                <a16:creationId xmlns:a16="http://schemas.microsoft.com/office/drawing/2014/main" id="{C6BD7A5C-1C84-D6D5-AD82-55EF8794F46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993657" y="924404"/>
            <a:ext cx="5722235" cy="2537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3756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22212D88-348B-D9C4-7615-9AFF69D6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1AE41245-A347-1C88-6F5E-C4874D59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ADDA283C-BD1D-69ED-C3D0-E32872DB803C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Necessary CLI Command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84661D6A-6BB3-8855-2A03-3F0C1DA2B4E8}"/>
              </a:ext>
            </a:extLst>
          </p:cNvPr>
          <p:cNvSpPr txBox="1">
            <a:spLocks/>
          </p:cNvSpPr>
          <p:nvPr/>
        </p:nvSpPr>
        <p:spPr>
          <a:xfrm>
            <a:off x="759545" y="615944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R="0" rtl="0"/>
            <a:r>
              <a:rPr lang="en-US" sz="2400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Retailer attempts to create a product</a:t>
            </a:r>
            <a:endParaRPr lang="en-US" sz="3600" dirty="0">
              <a:effectLst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66BCD0-AB41-2A21-FA4A-B329E35E9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238034"/>
              </p:ext>
            </p:extLst>
          </p:nvPr>
        </p:nvGraphicFramePr>
        <p:xfrm>
          <a:off x="1558636" y="1261243"/>
          <a:ext cx="6290820" cy="1586611"/>
        </p:xfrm>
        <a:graphic>
          <a:graphicData uri="http://schemas.openxmlformats.org/drawingml/2006/table">
            <a:tbl>
              <a:tblPr/>
              <a:tblGrid>
                <a:gridCol w="6290820">
                  <a:extLst>
                    <a:ext uri="{9D8B030D-6E8A-4147-A177-3AD203B41FA5}">
                      <a16:colId xmlns:a16="http://schemas.microsoft.com/office/drawing/2014/main" val="2965158687"/>
                    </a:ext>
                  </a:extLst>
                </a:gridCol>
              </a:tblGrid>
              <a:tr h="14596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peer 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chaincode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invoke \ -o localhost:7050 \ --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ordererTLSHostnameOverride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orderer.example.com \ --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tls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\ --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cafile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$PWD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/organizations/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ordererOrganizations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/example.com/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orderers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/orderer.example.com/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msp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tlscacerts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/tlsca.example.com-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cert.pem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\-C 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mychannel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\ -n agrifood\--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peerAddresses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localhost:9051 \ --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tlsRootCertFiles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$CORE_PEER_TLS_ROOTCERT_FILE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 \ -c </a:t>
                      </a:r>
                      <a:r>
                        <a:rPr lang="en-US" sz="1200" dirty="0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'{"function":"</a:t>
                      </a:r>
                      <a:r>
                        <a:rPr lang="en-US" sz="1200" dirty="0" err="1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CreateProduct</a:t>
                      </a:r>
                      <a:r>
                        <a:rPr lang="en-US" sz="1200" dirty="0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","</a:t>
                      </a:r>
                      <a:r>
                        <a:rPr lang="en-US" sz="1200" dirty="0" err="1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1200" dirty="0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":["P888", "</a:t>
                      </a:r>
                      <a:r>
                        <a:rPr lang="en-US" sz="1200" dirty="0" err="1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CityMarket</a:t>
                      </a:r>
                      <a:r>
                        <a:rPr lang="en-US" sz="1200" dirty="0">
                          <a:solidFill>
                            <a:srgbClr val="A2FCA2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", "Grade B"]}'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2320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AE3EC3-08D5-4133-7508-FC23288AC410}"/>
              </a:ext>
            </a:extLst>
          </p:cNvPr>
          <p:cNvSpPr txBox="1"/>
          <p:nvPr/>
        </p:nvSpPr>
        <p:spPr>
          <a:xfrm>
            <a:off x="1471773" y="2961798"/>
            <a:ext cx="5799762" cy="1060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b="1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Expected Result:</a:t>
            </a:r>
            <a:r>
              <a:rPr lang="en-US" sz="1400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The command will return an error, as the smart contract logic detects that the caller's MSP ID (</a:t>
            </a:r>
            <a:r>
              <a:rPr lang="en-US" sz="14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Org2MSP</a:t>
            </a:r>
            <a:r>
              <a:rPr lang="en-US" sz="1400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) is not </a:t>
            </a:r>
            <a:r>
              <a:rPr lang="en-US" sz="14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Org1MSP</a:t>
            </a:r>
            <a:r>
              <a:rPr lang="en-US" sz="1400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. The transaction will be rejected, and no new product will be created on the ledger.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0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B5C3F21F-5F34-FE9A-6BE7-3282106A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7C8B9F25-20A2-93EA-6C09-F151E7C7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46A32DA8-ABE5-6702-E235-40D11211C0D4}"/>
              </a:ext>
            </a:extLst>
          </p:cNvPr>
          <p:cNvSpPr txBox="1">
            <a:spLocks/>
          </p:cNvSpPr>
          <p:nvPr/>
        </p:nvSpPr>
        <p:spPr>
          <a:xfrm>
            <a:off x="647271" y="137651"/>
            <a:ext cx="8097519" cy="48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 Integrating Hyperledger Explorer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C5F3500D-E732-22BC-61E1-6E12110A8896}"/>
              </a:ext>
            </a:extLst>
          </p:cNvPr>
          <p:cNvSpPr txBox="1">
            <a:spLocks/>
          </p:cNvSpPr>
          <p:nvPr/>
        </p:nvSpPr>
        <p:spPr>
          <a:xfrm>
            <a:off x="523240" y="626515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DD638-978F-F5C7-759E-33F58738C353}"/>
              </a:ext>
            </a:extLst>
          </p:cNvPr>
          <p:cNvSpPr txBox="1"/>
          <p:nvPr/>
        </p:nvSpPr>
        <p:spPr>
          <a:xfrm>
            <a:off x="1433246" y="1115379"/>
            <a:ext cx="601038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Hyperledger Explorer is a powerful dashboard for visualizing our blockchain network in real-time.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It allows us to view all network transactions, blocks, and the state of the ledger, which is invaluable for validating our system.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Verification of Immutability: 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We can inspect each block's hash and see how it links to the previous block, proving that the ledger is tamper-proof.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Proof of Traceability: 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 dashboard provides a clear transaction history for each product, allowing us to trace its journey from the farmer to the consumer.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8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67D460AB-0C65-1BCD-8C14-865172E4F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5BDF67BE-B620-2807-0A0C-BC86899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F20FC8C2-7D66-D90E-F9F5-EA2B36CB78E5}"/>
              </a:ext>
            </a:extLst>
          </p:cNvPr>
          <p:cNvSpPr txBox="1">
            <a:spLocks/>
          </p:cNvSpPr>
          <p:nvPr/>
        </p:nvSpPr>
        <p:spPr>
          <a:xfrm>
            <a:off x="1159727" y="39595"/>
            <a:ext cx="7585063" cy="41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>
              <a:buSzPts val="4400"/>
            </a:pPr>
            <a:endParaRPr lang="en-US" sz="1400" u="sng" dirty="0">
              <a:latin typeface="Barlow" panose="00000500000000000000" pitchFamily="2" charset="0"/>
            </a:endParaRP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3B8A00B6-332F-C75C-E010-C3A1A3C10000}"/>
              </a:ext>
            </a:extLst>
          </p:cNvPr>
          <p:cNvSpPr txBox="1">
            <a:spLocks/>
          </p:cNvSpPr>
          <p:nvPr/>
        </p:nvSpPr>
        <p:spPr>
          <a:xfrm>
            <a:off x="523240" y="282498"/>
            <a:ext cx="8097519" cy="18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400" u="sng" dirty="0">
                <a:latin typeface="Barlow" panose="00000500000000000000" pitchFamily="2" charset="0"/>
              </a:rPr>
              <a:t> Integrating Hyperledger Explorer</a:t>
            </a:r>
          </a:p>
          <a:p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93731-5461-A57B-2D92-3D84CC739A59}"/>
              </a:ext>
            </a:extLst>
          </p:cNvPr>
          <p:cNvSpPr txBox="1"/>
          <p:nvPr/>
        </p:nvSpPr>
        <p:spPr>
          <a:xfrm>
            <a:off x="1433246" y="1115379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28D63C0E-336B-C3D2-A7B7-812B780F271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60287" y="938212"/>
            <a:ext cx="7140540" cy="3346112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6F7C7-E52C-2102-BAD9-BF31FD42FD83}"/>
              </a:ext>
            </a:extLst>
          </p:cNvPr>
          <p:cNvSpPr txBox="1"/>
          <p:nvPr/>
        </p:nvSpPr>
        <p:spPr>
          <a:xfrm>
            <a:off x="1325366" y="4452245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 : Explorer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02935-6830-7D43-644B-E4549D5881DF}"/>
              </a:ext>
            </a:extLst>
          </p:cNvPr>
          <p:cNvSpPr txBox="1"/>
          <p:nvPr/>
        </p:nvSpPr>
        <p:spPr>
          <a:xfrm>
            <a:off x="694696" y="616402"/>
            <a:ext cx="3279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Monitoring the Live Network:</a:t>
            </a:r>
          </a:p>
        </p:txBody>
      </p:sp>
    </p:spTree>
    <p:extLst>
      <p:ext uri="{BB962C8B-B14F-4D97-AF65-F5344CB8AC3E}">
        <p14:creationId xmlns:p14="http://schemas.microsoft.com/office/powerpoint/2010/main" val="13856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6D352A66-7DFC-8F97-5A6F-7FA6648B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478BB76C-BF5C-92C9-9040-109C1F4D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CA3A6F80-E2FD-C5FB-1E83-CE4B65E61BA7}"/>
              </a:ext>
            </a:extLst>
          </p:cNvPr>
          <p:cNvSpPr txBox="1">
            <a:spLocks/>
          </p:cNvSpPr>
          <p:nvPr/>
        </p:nvSpPr>
        <p:spPr>
          <a:xfrm>
            <a:off x="647271" y="137651"/>
            <a:ext cx="8097519" cy="48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 Integrating Hyperledger Explorer</a:t>
            </a: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86455975-BB4A-2269-7670-B88D4F8E7199}"/>
              </a:ext>
            </a:extLst>
          </p:cNvPr>
          <p:cNvSpPr txBox="1">
            <a:spLocks/>
          </p:cNvSpPr>
          <p:nvPr/>
        </p:nvSpPr>
        <p:spPr>
          <a:xfrm>
            <a:off x="523240" y="626515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2047D-34AA-3F74-4F79-497AB373B7FB}"/>
              </a:ext>
            </a:extLst>
          </p:cNvPr>
          <p:cNvSpPr txBox="1"/>
          <p:nvPr/>
        </p:nvSpPr>
        <p:spPr>
          <a:xfrm>
            <a:off x="1433246" y="1115379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DD822-CB70-265F-6779-C63CED38B8B9}"/>
              </a:ext>
            </a:extLst>
          </p:cNvPr>
          <p:cNvSpPr txBox="1"/>
          <p:nvPr/>
        </p:nvSpPr>
        <p:spPr>
          <a:xfrm>
            <a:off x="1566808" y="4028121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 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 Block Details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5" name="image16.png">
            <a:extLst>
              <a:ext uri="{FF2B5EF4-FFF2-40B4-BE49-F238E27FC236}">
                <a16:creationId xmlns:a16="http://schemas.microsoft.com/office/drawing/2014/main" id="{711BC4E6-0A79-3AA1-E511-D8C2BB5B4C4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21489" y="1115379"/>
            <a:ext cx="6149082" cy="27919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144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56A63D52-B17B-F341-8CB5-82BCCA10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89F78FE8-17B7-750F-8DBC-4D229FE7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EB4E96A6-3F1E-9B34-0F0E-7AC3E0370B16}"/>
              </a:ext>
            </a:extLst>
          </p:cNvPr>
          <p:cNvSpPr txBox="1">
            <a:spLocks/>
          </p:cNvSpPr>
          <p:nvPr/>
        </p:nvSpPr>
        <p:spPr>
          <a:xfrm>
            <a:off x="1159727" y="39595"/>
            <a:ext cx="7585063" cy="41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>
              <a:buSzPts val="4400"/>
            </a:pPr>
            <a:endParaRPr lang="en-US" sz="1400" u="sng" dirty="0">
              <a:latin typeface="Barlow" panose="00000500000000000000" pitchFamily="2" charset="0"/>
            </a:endParaRP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1E9344DC-E55C-93C5-92A5-6583FDDA65FA}"/>
              </a:ext>
            </a:extLst>
          </p:cNvPr>
          <p:cNvSpPr txBox="1">
            <a:spLocks/>
          </p:cNvSpPr>
          <p:nvPr/>
        </p:nvSpPr>
        <p:spPr>
          <a:xfrm>
            <a:off x="399210" y="117478"/>
            <a:ext cx="8097519" cy="18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400" u="sng" dirty="0">
                <a:latin typeface="Barlow" panose="00000500000000000000" pitchFamily="2" charset="0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6970A-41FB-57A0-26F7-D13B17513DFF}"/>
              </a:ext>
            </a:extLst>
          </p:cNvPr>
          <p:cNvSpPr txBox="1"/>
          <p:nvPr/>
        </p:nvSpPr>
        <p:spPr>
          <a:xfrm>
            <a:off x="1433246" y="1115379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1DF4916B-BAC2-99B9-6DA9-A5BD00D8C4E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86077" y="482981"/>
            <a:ext cx="4513592" cy="2073570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F00FB-293E-C5AD-4AA9-C8C489B99DDF}"/>
              </a:ext>
            </a:extLst>
          </p:cNvPr>
          <p:cNvSpPr txBox="1"/>
          <p:nvPr/>
        </p:nvSpPr>
        <p:spPr>
          <a:xfrm>
            <a:off x="1325366" y="4452245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Figurer : Explorer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F7FD-E8D1-7128-E3E3-00E20816F167}"/>
              </a:ext>
            </a:extLst>
          </p:cNvPr>
          <p:cNvSpPr txBox="1"/>
          <p:nvPr/>
        </p:nvSpPr>
        <p:spPr>
          <a:xfrm>
            <a:off x="496577" y="151004"/>
            <a:ext cx="327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Monitoring the Live Network:</a:t>
            </a:r>
          </a:p>
        </p:txBody>
      </p:sp>
      <p:pic>
        <p:nvPicPr>
          <p:cNvPr id="7" name="image13.png">
            <a:extLst>
              <a:ext uri="{FF2B5EF4-FFF2-40B4-BE49-F238E27FC236}">
                <a16:creationId xmlns:a16="http://schemas.microsoft.com/office/drawing/2014/main" id="{461B63B5-1118-CCBC-5498-3B8C438BED7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9259" y="510994"/>
            <a:ext cx="4388710" cy="2074133"/>
          </a:xfrm>
          <a:prstGeom prst="rect">
            <a:avLst/>
          </a:prstGeom>
          <a:ln/>
        </p:spPr>
      </p:pic>
      <p:pic>
        <p:nvPicPr>
          <p:cNvPr id="9" name="image16.png">
            <a:extLst>
              <a:ext uri="{FF2B5EF4-FFF2-40B4-BE49-F238E27FC236}">
                <a16:creationId xmlns:a16="http://schemas.microsoft.com/office/drawing/2014/main" id="{E6391E46-4BBA-8A42-2268-77DA2EB1A8A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64503" y="2827779"/>
            <a:ext cx="6701425" cy="2073570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2209B0-0045-C2D4-3D37-27E979B96B9B}"/>
              </a:ext>
            </a:extLst>
          </p:cNvPr>
          <p:cNvSpPr txBox="1"/>
          <p:nvPr/>
        </p:nvSpPr>
        <p:spPr>
          <a:xfrm>
            <a:off x="852284" y="2535198"/>
            <a:ext cx="2567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A Transaction Created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0F67A-C965-C314-6EC0-53F771433275}"/>
              </a:ext>
            </a:extLst>
          </p:cNvPr>
          <p:cNvSpPr txBox="1"/>
          <p:nvPr/>
        </p:nvSpPr>
        <p:spPr>
          <a:xfrm>
            <a:off x="6361717" y="2520002"/>
            <a:ext cx="4270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Explorer Dashboard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D9815-16AD-F318-396D-AEDA0BDDFFAE}"/>
              </a:ext>
            </a:extLst>
          </p:cNvPr>
          <p:cNvSpPr txBox="1"/>
          <p:nvPr/>
        </p:nvSpPr>
        <p:spPr>
          <a:xfrm>
            <a:off x="3075140" y="4872133"/>
            <a:ext cx="6068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Transaction Block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2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71134806-3DAD-8711-2B5D-D8804280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51E9C095-4C0E-DF12-1F3B-C4423CAE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34CC0498-8A21-D857-13C7-C4C25E84734C}"/>
              </a:ext>
            </a:extLst>
          </p:cNvPr>
          <p:cNvSpPr txBox="1">
            <a:spLocks/>
          </p:cNvSpPr>
          <p:nvPr/>
        </p:nvSpPr>
        <p:spPr>
          <a:xfrm>
            <a:off x="1159727" y="39595"/>
            <a:ext cx="7585063" cy="41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>
              <a:buSzPts val="4400"/>
            </a:pPr>
            <a:r>
              <a:rPr lang="en-US" sz="1400" b="1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                                     </a:t>
            </a:r>
            <a:r>
              <a:rPr lang="en-US" sz="1400" b="1" u="sng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Results:</a:t>
            </a:r>
            <a:r>
              <a:rPr lang="en-US" sz="1400" b="1" u="sng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u="sng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Validation</a:t>
            </a:r>
            <a:r>
              <a:rPr lang="en-US" sz="1400" b="1" u="sng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u="sng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of</a:t>
            </a:r>
            <a:r>
              <a:rPr lang="en-US" sz="1400" b="1" u="sng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u="sng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Business</a:t>
            </a:r>
            <a:r>
              <a:rPr lang="en-US" sz="1400" b="1" u="sng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u="sng" spc="-3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Rules</a:t>
            </a:r>
            <a:endParaRPr lang="en-US" sz="1400" u="sng" dirty="0">
              <a:latin typeface="Barlow" panose="00000500000000000000" pitchFamily="2" charset="0"/>
            </a:endParaRPr>
          </a:p>
        </p:txBody>
      </p:sp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370C4294-EB60-47DD-913D-FAAD162E6DEF}"/>
              </a:ext>
            </a:extLst>
          </p:cNvPr>
          <p:cNvSpPr txBox="1">
            <a:spLocks/>
          </p:cNvSpPr>
          <p:nvPr/>
        </p:nvSpPr>
        <p:spPr>
          <a:xfrm>
            <a:off x="550553" y="505046"/>
            <a:ext cx="8097519" cy="14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R="0">
              <a:buNone/>
            </a:pPr>
            <a:r>
              <a:rPr lang="en-US" sz="1400" b="1" kern="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Proof</a:t>
            </a:r>
            <a:r>
              <a:rPr lang="en-US" sz="1400" b="1" kern="0" spc="-1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of</a:t>
            </a:r>
            <a:r>
              <a:rPr lang="en-US" sz="1400" b="1" kern="0" spc="-1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</a:t>
            </a:r>
            <a:r>
              <a:rPr lang="en-US" sz="1400" b="1" kern="0" spc="-1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Secure</a:t>
            </a:r>
            <a:r>
              <a:rPr lang="en-US" sz="1400" b="1" kern="0" spc="-15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System</a:t>
            </a:r>
            <a:endParaRPr lang="en-US" sz="14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167AC-A5CC-0971-F3AA-4A0AB54A144A}"/>
              </a:ext>
            </a:extLst>
          </p:cNvPr>
          <p:cNvSpPr txBox="1"/>
          <p:nvPr/>
        </p:nvSpPr>
        <p:spPr>
          <a:xfrm>
            <a:off x="1433246" y="1115379"/>
            <a:ext cx="601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42385-C154-B64E-F6C1-C9BEB3EABBF8}"/>
              </a:ext>
            </a:extLst>
          </p:cNvPr>
          <p:cNvSpPr txBox="1"/>
          <p:nvPr/>
        </p:nvSpPr>
        <p:spPr>
          <a:xfrm>
            <a:off x="1378620" y="4197651"/>
            <a:ext cx="6010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These results prove that the system is not just a theoretical model but a functional application that enforces its rules with precision.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FDA2FF-8578-6AE1-D0D2-A0976324E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39722"/>
              </p:ext>
            </p:extLst>
          </p:nvPr>
        </p:nvGraphicFramePr>
        <p:xfrm>
          <a:off x="1433246" y="754365"/>
          <a:ext cx="6332134" cy="34565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713678">
                  <a:extLst>
                    <a:ext uri="{9D8B030D-6E8A-4147-A177-3AD203B41FA5}">
                      <a16:colId xmlns:a16="http://schemas.microsoft.com/office/drawing/2014/main" val="954787538"/>
                    </a:ext>
                  </a:extLst>
                </a:gridCol>
                <a:gridCol w="1801334">
                  <a:extLst>
                    <a:ext uri="{9D8B030D-6E8A-4147-A177-3AD203B41FA5}">
                      <a16:colId xmlns:a16="http://schemas.microsoft.com/office/drawing/2014/main" val="1724769531"/>
                    </a:ext>
                  </a:extLst>
                </a:gridCol>
                <a:gridCol w="1272374">
                  <a:extLst>
                    <a:ext uri="{9D8B030D-6E8A-4147-A177-3AD203B41FA5}">
                      <a16:colId xmlns:a16="http://schemas.microsoft.com/office/drawing/2014/main" val="3606828215"/>
                    </a:ext>
                  </a:extLst>
                </a:gridCol>
                <a:gridCol w="1254509">
                  <a:extLst>
                    <a:ext uri="{9D8B030D-6E8A-4147-A177-3AD203B41FA5}">
                      <a16:colId xmlns:a16="http://schemas.microsoft.com/office/drawing/2014/main" val="3407476017"/>
                    </a:ext>
                  </a:extLst>
                </a:gridCol>
                <a:gridCol w="1290239">
                  <a:extLst>
                    <a:ext uri="{9D8B030D-6E8A-4147-A177-3AD203B41FA5}">
                      <a16:colId xmlns:a16="http://schemas.microsoft.com/office/drawing/2014/main" val="2868718214"/>
                    </a:ext>
                  </a:extLst>
                </a:gridCol>
              </a:tblGrid>
              <a:tr h="457373"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Test</a:t>
                      </a:r>
                      <a:r>
                        <a:rPr lang="en-US" sz="800" b="1" spc="-9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2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Case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Action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99695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Performed</a:t>
                      </a:r>
                      <a:r>
                        <a:rPr lang="en-US" sz="800" b="1" spc="-5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2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By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Result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9812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Business</a:t>
                      </a:r>
                      <a:r>
                        <a:rPr lang="en-US" sz="800" b="1" spc="-8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Rule Verified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3958766"/>
                  </a:ext>
                </a:extLst>
              </a:tr>
              <a:tr h="820966"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5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CreateProduct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415" marR="99695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2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Org1</a:t>
                      </a:r>
                      <a:r>
                        <a:rPr lang="en-US" sz="800" b="1" spc="-5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(Farmer)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305"/>
                        </a:spcBef>
                        <a:buNone/>
                      </a:pPr>
                      <a:r>
                        <a:rPr lang="en-US" sz="9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✅</a:t>
                      </a:r>
                      <a:r>
                        <a:rPr lang="en-US" sz="900" b="1" spc="2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Success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34925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Only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the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Farmer</a:t>
                      </a:r>
                      <a:r>
                        <a:rPr lang="en-US" sz="800" b="1" spc="-8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can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create</a:t>
                      </a:r>
                      <a:r>
                        <a:rPr lang="en-US" sz="800" b="1" spc="-9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new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products.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5552406"/>
                  </a:ext>
                </a:extLst>
              </a:tr>
              <a:tr h="600451"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5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CreateProduct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99695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Org2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(Retailer)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360"/>
                        </a:spcBef>
                        <a:buNone/>
                      </a:pPr>
                      <a:r>
                        <a:rPr lang="en-US" sz="9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❌</a:t>
                      </a:r>
                      <a:r>
                        <a:rPr lang="en-US" sz="900" b="1" spc="9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Failure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marL="109220" marR="0" lvl="1" algn="ctr">
                        <a:spcBef>
                          <a:spcPts val="100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(Error)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6383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Retailer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cannot</a:t>
                      </a:r>
                      <a:r>
                        <a:rPr lang="en-US" sz="800" b="1" spc="-8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create products.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8115283"/>
                  </a:ext>
                </a:extLst>
              </a:tr>
              <a:tr h="756816"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5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800" b="1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UpdateProduct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Status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99695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Org2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(Retailer)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305"/>
                        </a:spcBef>
                        <a:buNone/>
                      </a:pPr>
                      <a:r>
                        <a:rPr lang="en-US" sz="9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✅</a:t>
                      </a:r>
                      <a:r>
                        <a:rPr lang="en-US" sz="900" b="1" spc="25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Success</a:t>
                      </a:r>
                      <a:endParaRPr lang="en-US" sz="800" b="1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6383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The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Retailer can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update products</a:t>
                      </a:r>
                      <a:r>
                        <a:rPr lang="en-US" sz="800" b="1" spc="-9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from the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Farmer.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4544443"/>
                  </a:ext>
                </a:extLst>
              </a:tr>
              <a:tr h="820966"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5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800" b="1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6383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PurchaseProd</a:t>
                      </a:r>
                      <a:r>
                        <a:rPr lang="en-US" sz="800" b="1" spc="-2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uct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98120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2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Org3 </a:t>
                      </a:r>
                      <a:r>
                        <a:rPr lang="en-US" sz="800" b="1" spc="-1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(Customer)</a:t>
                      </a:r>
                      <a:endParaRPr lang="en-US" sz="800" b="1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0" lvl="1" algn="ctr">
                        <a:spcBef>
                          <a:spcPts val="305"/>
                        </a:spcBef>
                        <a:buNone/>
                      </a:pPr>
                      <a:r>
                        <a:rPr lang="en-US" sz="9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✅</a:t>
                      </a:r>
                      <a:r>
                        <a:rPr lang="en-US" sz="900" b="1" spc="2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Success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9220" marR="175895" lvl="1" algn="ctr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The</a:t>
                      </a:r>
                      <a:r>
                        <a:rPr lang="en-US" sz="800" b="1" spc="-8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Customer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can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purchase from</a:t>
                      </a:r>
                      <a:r>
                        <a:rPr lang="en-US" sz="800" b="1" spc="-5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the </a:t>
                      </a:r>
                      <a:r>
                        <a:rPr lang="en-US" sz="800" b="1" spc="-1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Retailer.</a:t>
                      </a:r>
                      <a:endParaRPr lang="en-US" sz="800" b="1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235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5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430ED0B9-07B8-2D88-F2FD-EBE32B510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1A550B11-919D-7DA6-FD6A-E26C10C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29A18F68-165B-491F-5ACC-7A6CA7E34039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Performance Analysis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FEFF512-2A9C-7A6E-D0AA-F197A41F25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464812"/>
              </p:ext>
            </p:extLst>
          </p:nvPr>
        </p:nvGraphicFramePr>
        <p:xfrm>
          <a:off x="5228738" y="919974"/>
          <a:ext cx="3717852" cy="3034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3DA179-1683-4953-36D8-5DAF2DB24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17708"/>
              </p:ext>
            </p:extLst>
          </p:nvPr>
        </p:nvGraphicFramePr>
        <p:xfrm>
          <a:off x="697900" y="1199475"/>
          <a:ext cx="4272104" cy="2310806"/>
        </p:xfrm>
        <a:graphic>
          <a:graphicData uri="http://schemas.openxmlformats.org/drawingml/2006/table">
            <a:tbl>
              <a:tblPr>
                <a:tableStyleId>{CC429A4D-E0F5-4B2A-B329-75376CDC80BB}</a:tableStyleId>
              </a:tblPr>
              <a:tblGrid>
                <a:gridCol w="2225830">
                  <a:extLst>
                    <a:ext uri="{9D8B030D-6E8A-4147-A177-3AD203B41FA5}">
                      <a16:colId xmlns:a16="http://schemas.microsoft.com/office/drawing/2014/main" val="3019095428"/>
                    </a:ext>
                  </a:extLst>
                </a:gridCol>
                <a:gridCol w="2046274">
                  <a:extLst>
                    <a:ext uri="{9D8B030D-6E8A-4147-A177-3AD203B41FA5}">
                      <a16:colId xmlns:a16="http://schemas.microsoft.com/office/drawing/2014/main" val="166410846"/>
                    </a:ext>
                  </a:extLst>
                </a:gridCol>
              </a:tblGrid>
              <a:tr h="3182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Parameters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Proposed System (Fabric + Raft)</a:t>
                      </a:r>
                      <a:endParaRPr lang="en-US" sz="1100" b="1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954939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CPU Usage (%)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64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07671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Latency (</a:t>
                      </a:r>
                      <a:r>
                        <a:rPr lang="en-US" sz="11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ms</a:t>
                      </a:r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)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186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01299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Memory Usage (GB)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7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74560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Throughput (TPS)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89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04359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TPS at 20 Nodes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95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7926"/>
                  </a:ext>
                </a:extLst>
              </a:tr>
              <a:tr h="332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Uptime (%) at 50% Node Failure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Barlow" panose="00000500000000000000" pitchFamily="2" charset="0"/>
                        </a:rPr>
                        <a:t>93</a:t>
                      </a:r>
                      <a:endParaRPr lang="en-US" sz="11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171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04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uc-logo_new">
            <a:extLst>
              <a:ext uri="{FF2B5EF4-FFF2-40B4-BE49-F238E27FC236}">
                <a16:creationId xmlns:a16="http://schemas.microsoft.com/office/drawing/2014/main" id="{056C4D42-2AB4-B79C-7459-D5112CD6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15;p4">
            <a:extLst>
              <a:ext uri="{FF2B5EF4-FFF2-40B4-BE49-F238E27FC236}">
                <a16:creationId xmlns:a16="http://schemas.microsoft.com/office/drawing/2014/main" id="{8D335425-4E32-DA86-2A4D-1C3D31817766}"/>
              </a:ext>
            </a:extLst>
          </p:cNvPr>
          <p:cNvSpPr txBox="1">
            <a:spLocks/>
          </p:cNvSpPr>
          <p:nvPr/>
        </p:nvSpPr>
        <p:spPr>
          <a:xfrm>
            <a:off x="979100" y="1178853"/>
            <a:ext cx="7185801" cy="244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In this project, we will build a traceability system to support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the agri-food supply chain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To do that, we will use a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Permissioned Blockchain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One of the most popular permissioned blockchains is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Hyperledger Fabric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We will use Hyperledger Fabric to store product information and transfer details in a secure, transparent ledger.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We will use the Raft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consensus algorithm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Barlow" panose="00000500000000000000" pitchFamily="2" charset="0"/>
                <a:sym typeface="Calibri"/>
              </a:rPr>
              <a:t>to ensure reliable consensus among stakeholders, fault tolerance, and transparency.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Barlow" panose="00000500000000000000" pitchFamily="2" charset="0"/>
              <a:sym typeface="Calibri"/>
            </a:endParaRPr>
          </a:p>
        </p:txBody>
      </p:sp>
      <p:sp>
        <p:nvSpPr>
          <p:cNvPr id="11" name="Google Shape;206;p3">
            <a:extLst>
              <a:ext uri="{FF2B5EF4-FFF2-40B4-BE49-F238E27FC236}">
                <a16:creationId xmlns:a16="http://schemas.microsoft.com/office/drawing/2014/main" id="{6DCB420D-3000-0D7C-1547-37319B694326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D2B080D9-C12A-95D9-326E-342A56B5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299A5E5B-59D8-D6D0-518D-FA7568DB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4A67C3B1-D125-D799-884A-67CB166A62CC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Comparative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CA8F2A-B99C-4CB1-9DE5-FB854F28C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1261743"/>
              </p:ext>
            </p:extLst>
          </p:nvPr>
        </p:nvGraphicFramePr>
        <p:xfrm>
          <a:off x="3807494" y="2635125"/>
          <a:ext cx="3743960" cy="2311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02" name="Object 1201">
            <a:extLst>
              <a:ext uri="{FF2B5EF4-FFF2-40B4-BE49-F238E27FC236}">
                <a16:creationId xmlns:a16="http://schemas.microsoft.com/office/drawing/2014/main" id="{0B1D5A4D-70D5-C672-D742-721237F3E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120885"/>
              </p:ext>
            </p:extLst>
          </p:nvPr>
        </p:nvGraphicFramePr>
        <p:xfrm>
          <a:off x="616246" y="721360"/>
          <a:ext cx="56007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601298" imgH="2197159" progId="Word.Document.12">
                  <p:embed/>
                </p:oleObj>
              </mc:Choice>
              <mc:Fallback>
                <p:oleObj name="Document" r:id="rId5" imgW="5601298" imgH="21971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246" y="721360"/>
                        <a:ext cx="5600700" cy="219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74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18B22724-59D5-1741-CDF3-3BEC958F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4E218782-0BCA-E04A-5853-E05CB9C0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CFC12F7A-BC5F-D4C4-B798-5DF4F54C41EA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Comparative Analysis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B6D3A0-320B-F453-3DD0-EA374E8A5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12321"/>
              </p:ext>
            </p:extLst>
          </p:nvPr>
        </p:nvGraphicFramePr>
        <p:xfrm>
          <a:off x="473075" y="720725"/>
          <a:ext cx="56007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624326" imgH="2090633" progId="Word.Document.12">
                  <p:embed/>
                </p:oleObj>
              </mc:Choice>
              <mc:Fallback>
                <p:oleObj name="Document" r:id="rId4" imgW="5624326" imgH="20906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075" y="720725"/>
                        <a:ext cx="5600700" cy="208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DFC6DFE-9237-9185-D3C2-815F7D8A9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418702"/>
              </p:ext>
            </p:extLst>
          </p:nvPr>
        </p:nvGraphicFramePr>
        <p:xfrm>
          <a:off x="4961860" y="2696653"/>
          <a:ext cx="3958855" cy="2309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1469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079E3A79-DFEB-6BA9-523E-84772FB56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59B9252D-8FD5-8AED-4739-8E8896EE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E3815AA8-AB82-512D-2A87-366F806E25DA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Comparative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CECD07-33BA-DFC1-89F5-A1F12F38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91173"/>
              </p:ext>
            </p:extLst>
          </p:nvPr>
        </p:nvGraphicFramePr>
        <p:xfrm>
          <a:off x="1100254" y="719633"/>
          <a:ext cx="7144212" cy="381782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26982">
                  <a:extLst>
                    <a:ext uri="{9D8B030D-6E8A-4147-A177-3AD203B41FA5}">
                      <a16:colId xmlns:a16="http://schemas.microsoft.com/office/drawing/2014/main" val="4254480604"/>
                    </a:ext>
                  </a:extLst>
                </a:gridCol>
                <a:gridCol w="700435">
                  <a:extLst>
                    <a:ext uri="{9D8B030D-6E8A-4147-A177-3AD203B41FA5}">
                      <a16:colId xmlns:a16="http://schemas.microsoft.com/office/drawing/2014/main" val="294363393"/>
                    </a:ext>
                  </a:extLst>
                </a:gridCol>
                <a:gridCol w="885317">
                  <a:extLst>
                    <a:ext uri="{9D8B030D-6E8A-4147-A177-3AD203B41FA5}">
                      <a16:colId xmlns:a16="http://schemas.microsoft.com/office/drawing/2014/main" val="2468488045"/>
                    </a:ext>
                  </a:extLst>
                </a:gridCol>
                <a:gridCol w="829931">
                  <a:extLst>
                    <a:ext uri="{9D8B030D-6E8A-4147-A177-3AD203B41FA5}">
                      <a16:colId xmlns:a16="http://schemas.microsoft.com/office/drawing/2014/main" val="2731315628"/>
                    </a:ext>
                  </a:extLst>
                </a:gridCol>
                <a:gridCol w="885317">
                  <a:extLst>
                    <a:ext uri="{9D8B030D-6E8A-4147-A177-3AD203B41FA5}">
                      <a16:colId xmlns:a16="http://schemas.microsoft.com/office/drawing/2014/main" val="4144870008"/>
                    </a:ext>
                  </a:extLst>
                </a:gridCol>
                <a:gridCol w="885317">
                  <a:extLst>
                    <a:ext uri="{9D8B030D-6E8A-4147-A177-3AD203B41FA5}">
                      <a16:colId xmlns:a16="http://schemas.microsoft.com/office/drawing/2014/main" val="2212517027"/>
                    </a:ext>
                  </a:extLst>
                </a:gridCol>
                <a:gridCol w="857368">
                  <a:extLst>
                    <a:ext uri="{9D8B030D-6E8A-4147-A177-3AD203B41FA5}">
                      <a16:colId xmlns:a16="http://schemas.microsoft.com/office/drawing/2014/main" val="2989800297"/>
                    </a:ext>
                  </a:extLst>
                </a:gridCol>
                <a:gridCol w="873545">
                  <a:extLst>
                    <a:ext uri="{9D8B030D-6E8A-4147-A177-3AD203B41FA5}">
                      <a16:colId xmlns:a16="http://schemas.microsoft.com/office/drawing/2014/main" val="1341904100"/>
                    </a:ext>
                  </a:extLst>
                </a:gridCol>
              </a:tblGrid>
              <a:tr h="4229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Feature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Our Project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Hossain et al. (2022)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Sayar et al. (2025)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Wang et al. (2022)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Ravi et al. (2022)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Takkar et al. (2025)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Rahaman et al. (2024)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1820263680"/>
                  </a:ext>
                </a:extLst>
              </a:tr>
              <a:tr h="4229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Core Application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Agri-Food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Supermarket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Logistics &amp; IoT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Fruit &amp; Vegetable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Coffee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Apparel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Food Processing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808967357"/>
                  </a:ext>
                </a:extLst>
              </a:tr>
              <a:tr h="5613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Supply Chain Model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Simple Linear (3-Stage)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Complex Multi-Product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IoT-Driven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Complex Multi-Stage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Complex Multi-Stage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Complex Assembly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Complex Multi-Stage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155758628"/>
                  </a:ext>
                </a:extLst>
              </a:tr>
              <a:tr h="5613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Key Innovation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Practical Implementation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Multi-Channel Privacy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IoT &amp; MQTT Integration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Dual-Chain Architecture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Advanced Privacy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Multi-Channel Privacy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Sustainability Framework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2467014925"/>
                  </a:ext>
                </a:extLst>
              </a:tr>
              <a:tr h="4229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Smart Contract Lang.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Go (Golang)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Node.js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Not Specified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Not Specified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Go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Go (Golang)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Solidity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3331365821"/>
                  </a:ext>
                </a:extLst>
              </a:tr>
              <a:tr h="4229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Performance Analysis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 (Query Time)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 (Caliper)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 (Simulation)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2932297937"/>
                  </a:ext>
                </a:extLst>
              </a:tr>
              <a:tr h="415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Reproducibility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High (Full Scripts)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Medium (Architecture)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Low (Conceptual)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Medium (Architecture)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Medium (Architecture)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Medium (Sim. Code)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Low (Conceptual)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3523070573"/>
                  </a:ext>
                </a:extLst>
              </a:tr>
              <a:tr h="1976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Explorer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2605996566"/>
                  </a:ext>
                </a:extLst>
              </a:tr>
              <a:tr h="2766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Canal Lock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Yes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No</a:t>
                      </a:r>
                      <a:endParaRPr lang="en-US" sz="110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30804" marR="30804" marT="0" marB="0" anchor="ctr"/>
                </a:tc>
                <a:extLst>
                  <a:ext uri="{0D108BD9-81ED-4DB2-BD59-A6C34878D82A}">
                    <a16:rowId xmlns:a16="http://schemas.microsoft.com/office/drawing/2014/main" val="89072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8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B29BFF5F-188B-9DC4-049C-C63855AF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8434A1F6-30E1-EE32-D1CA-5D129B26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F71ACE05-4892-B777-9D19-C096F09797BF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Comparative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083D4B-7AF3-EC6C-69BD-5D1AEEE29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89594"/>
              </p:ext>
            </p:extLst>
          </p:nvPr>
        </p:nvGraphicFramePr>
        <p:xfrm>
          <a:off x="924176" y="1011291"/>
          <a:ext cx="7578147" cy="3366710"/>
        </p:xfrm>
        <a:graphic>
          <a:graphicData uri="http://schemas.openxmlformats.org/drawingml/2006/table">
            <a:tbl>
              <a:tblPr>
                <a:tableStyleId>{CC429A4D-E0F5-4B2A-B329-75376CDC80BB}</a:tableStyleId>
              </a:tblPr>
              <a:tblGrid>
                <a:gridCol w="2532702">
                  <a:extLst>
                    <a:ext uri="{9D8B030D-6E8A-4147-A177-3AD203B41FA5}">
                      <a16:colId xmlns:a16="http://schemas.microsoft.com/office/drawing/2014/main" val="4206496792"/>
                    </a:ext>
                  </a:extLst>
                </a:gridCol>
                <a:gridCol w="2519396">
                  <a:extLst>
                    <a:ext uri="{9D8B030D-6E8A-4147-A177-3AD203B41FA5}">
                      <a16:colId xmlns:a16="http://schemas.microsoft.com/office/drawing/2014/main" val="3116345839"/>
                    </a:ext>
                  </a:extLst>
                </a:gridCol>
                <a:gridCol w="2526049">
                  <a:extLst>
                    <a:ext uri="{9D8B030D-6E8A-4147-A177-3AD203B41FA5}">
                      <a16:colId xmlns:a16="http://schemas.microsoft.com/office/drawing/2014/main" val="1247580612"/>
                    </a:ext>
                  </a:extLst>
                </a:gridCol>
              </a:tblGrid>
              <a:tr h="299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Feature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Our Project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Other Frameworks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2372125933"/>
                  </a:ext>
                </a:extLst>
              </a:tr>
              <a:tr h="5097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Core Idea</a:t>
                      </a:r>
                      <a:endParaRPr lang="en-US" sz="1400" dirty="0"/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 practical, reproducible, end-to-end prototype.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Mostly theoretical frameworks or partial implementations.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159980181"/>
                  </a:ext>
                </a:extLst>
              </a:tr>
              <a:tr h="569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Logic</a:t>
                      </a:r>
                      <a:endParaRPr lang="en-US" sz="1400"/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Simple, linear Farmer -&gt; Retailer -&gt; Customer flow.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Often complex, multi-stage, or industry-specific.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3681763198"/>
                  </a:ext>
                </a:extLst>
              </a:tr>
              <a:tr h="5097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Reproducibility</a:t>
                      </a:r>
                      <a:endParaRPr lang="en-US" sz="1400" dirty="0"/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High (with full scripts provided in appendix).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Low to Medium (lacks full deployment protocols).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2658428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Validation</a:t>
                      </a:r>
                      <a:endParaRPr lang="en-US" sz="1400" dirty="0"/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Includes both successful and failed test cases to prove access control.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Often focuses only on successful transactions.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1957418"/>
                  </a:ext>
                </a:extLst>
              </a:tr>
              <a:tr h="719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Visualization</a:t>
                      </a:r>
                      <a:endParaRPr lang="en-US" sz="1400" dirty="0"/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Integrates Hyperledger Explorer to visually demonstrate results.</a:t>
                      </a:r>
                    </a:p>
                  </a:txBody>
                  <a:tcPr marL="89963" marR="89963" marT="44982" marB="44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Typically does not include real-time visualization tools.</a:t>
                      </a:r>
                    </a:p>
                  </a:txBody>
                  <a:tcPr marL="89963" marR="89963" marT="44982" marB="44982" anchor="ctr"/>
                </a:tc>
                <a:extLst>
                  <a:ext uri="{0D108BD9-81ED-4DB2-BD59-A6C34878D82A}">
                    <a16:rowId xmlns:a16="http://schemas.microsoft.com/office/drawing/2014/main" val="64757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029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uc-logo_new">
            <a:extLst>
              <a:ext uri="{FF2B5EF4-FFF2-40B4-BE49-F238E27FC236}">
                <a16:creationId xmlns:a16="http://schemas.microsoft.com/office/drawing/2014/main" id="{BE5D6706-39CB-A4B4-189B-51ACFA287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9" name="Google Shape;206;p3">
            <a:extLst>
              <a:ext uri="{FF2B5EF4-FFF2-40B4-BE49-F238E27FC236}">
                <a16:creationId xmlns:a16="http://schemas.microsoft.com/office/drawing/2014/main" id="{072512EC-BA77-B2AD-2997-DD4BEE56177F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Contribution &amp; 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86C98-C8E0-0790-6FE4-5FBC05AB6450}"/>
              </a:ext>
            </a:extLst>
          </p:cNvPr>
          <p:cNvSpPr txBox="1"/>
          <p:nvPr/>
        </p:nvSpPr>
        <p:spPr>
          <a:xfrm>
            <a:off x="1625321" y="861166"/>
            <a:ext cx="5646614" cy="3321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buNone/>
            </a:pPr>
            <a:r>
              <a:rPr lang="en-US" sz="1200" b="1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Our</a:t>
            </a:r>
            <a:r>
              <a:rPr lang="en-US" sz="1200" b="1" spc="-7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2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Contributions:</a:t>
            </a:r>
            <a:endParaRPr lang="en-US" sz="1200" b="1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342900" marR="687705" lvl="0" indent="-342900">
              <a:lnSpc>
                <a:spcPct val="111000"/>
              </a:lnSpc>
              <a:spcBef>
                <a:spcPts val="775"/>
              </a:spcBef>
              <a:buSzPts val="1100"/>
              <a:buFont typeface="Wingdings" panose="05000000000000000000" pitchFamily="2" charset="2"/>
              <a:buChar char="ü"/>
              <a:tabLst>
                <a:tab pos="304165" algn="l"/>
              </a:tabLst>
            </a:pP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Practical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End-to-End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Implementation: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working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proof-of-concept,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not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just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 theoretical</a:t>
            </a:r>
            <a:r>
              <a:rPr lang="en-US" sz="1100" spc="-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model.</a:t>
            </a:r>
            <a:endParaRPr lang="en-US" sz="1100" spc="0" dirty="0">
              <a:effectLst/>
              <a:latin typeface="Tahoma" panose="020B0604030504040204" pitchFamily="34" charset="0"/>
              <a:ea typeface="Arial MT"/>
              <a:cs typeface="Arial MT"/>
            </a:endParaRPr>
          </a:p>
          <a:p>
            <a:pPr marL="342900" marR="0" lvl="0" indent="-342900">
              <a:spcBef>
                <a:spcPts val="20"/>
              </a:spcBef>
              <a:buSzPts val="1100"/>
              <a:buFont typeface="Wingdings" panose="05000000000000000000" pitchFamily="2" charset="2"/>
              <a:buChar char="ü"/>
              <a:tabLst>
                <a:tab pos="303530" algn="l"/>
              </a:tabLst>
            </a:pP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b="1" spc="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Verifiable</a:t>
            </a:r>
            <a:r>
              <a:rPr lang="en-US" sz="1100" b="1" spc="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Blueprint:</a:t>
            </a:r>
            <a:r>
              <a:rPr lang="en-US" sz="1100" b="1" spc="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detailed,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replicable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methodology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from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code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to</a:t>
            </a:r>
            <a:r>
              <a:rPr lang="en-US" sz="1100" spc="-1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deployment.</a:t>
            </a:r>
            <a:endParaRPr lang="en-US" sz="1100" spc="0" dirty="0">
              <a:effectLst/>
              <a:latin typeface="Tahoma" panose="020B0604030504040204" pitchFamily="34" charset="0"/>
              <a:ea typeface="Arial MT"/>
              <a:cs typeface="Arial MT"/>
            </a:endParaRPr>
          </a:p>
          <a:p>
            <a:pPr marL="342900" marR="400685" lvl="0" indent="-342900">
              <a:lnSpc>
                <a:spcPct val="111000"/>
              </a:lnSpc>
              <a:spcBef>
                <a:spcPts val="355"/>
              </a:spcBef>
              <a:buSzPts val="1100"/>
              <a:buFont typeface="Wingdings" panose="05000000000000000000" pitchFamily="2" charset="2"/>
              <a:buChar char="ü"/>
              <a:tabLst>
                <a:tab pos="304165" algn="l"/>
              </a:tabLst>
            </a:pP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Validation of Business Logic: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Proof that the smart contract correctly enforces supply chain</a:t>
            </a:r>
            <a:r>
              <a:rPr lang="en-US" sz="1100" spc="-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rules.</a:t>
            </a:r>
            <a:endParaRPr lang="en-US" sz="1100" spc="0" dirty="0">
              <a:effectLst/>
              <a:latin typeface="Tahoma" panose="020B0604030504040204" pitchFamily="34" charset="0"/>
              <a:ea typeface="Arial MT"/>
              <a:cs typeface="Arial MT"/>
            </a:endParaRPr>
          </a:p>
          <a:p>
            <a:pPr marR="0">
              <a:spcBef>
                <a:spcPts val="1220"/>
              </a:spcBef>
              <a:buNone/>
            </a:pPr>
            <a:r>
              <a:rPr lang="en-US" sz="1200" b="1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Future</a:t>
            </a:r>
            <a:r>
              <a:rPr lang="en-US" sz="1200" b="1" spc="-4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2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Work:</a:t>
            </a: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171450" marR="0" indent="-171450">
              <a:spcBef>
                <a:spcPts val="1220"/>
              </a:spcBef>
              <a:buFont typeface="Wingdings" panose="05000000000000000000" pitchFamily="2" charset="2"/>
              <a:buChar char="Ø"/>
            </a:pP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Develop</a:t>
            </a:r>
            <a:r>
              <a:rPr lang="en-US" sz="1100" b="1" spc="-6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b="1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User</a:t>
            </a:r>
            <a:r>
              <a:rPr lang="en-US" sz="1100" b="1" spc="-6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Interface</a:t>
            </a:r>
            <a:r>
              <a:rPr lang="en-US" sz="1100" b="1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(UI):</a:t>
            </a:r>
            <a:r>
              <a:rPr lang="en-US" sz="1100" b="1" spc="-6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Create</a:t>
            </a:r>
            <a:r>
              <a:rPr lang="en-US" sz="1100" spc="-8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</a:t>
            </a:r>
            <a:r>
              <a:rPr lang="en-US" sz="1100" spc="-8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web</a:t>
            </a:r>
            <a:r>
              <a:rPr lang="en-US" sz="1100" spc="-8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or</a:t>
            </a:r>
            <a:r>
              <a:rPr lang="en-US" sz="1100" spc="-8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mobile</a:t>
            </a:r>
            <a:r>
              <a:rPr lang="en-US" sz="1100" spc="-8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app</a:t>
            </a:r>
            <a:r>
              <a:rPr lang="en-US" sz="1100" spc="-8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for</a:t>
            </a:r>
            <a:r>
              <a:rPr lang="en-US" sz="1100" spc="-8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easier</a:t>
            </a:r>
            <a:r>
              <a:rPr lang="en-US" sz="1100" spc="-8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interaction.</a:t>
            </a:r>
          </a:p>
          <a:p>
            <a:pPr marL="171450" indent="-171450">
              <a:spcBef>
                <a:spcPts val="1220"/>
              </a:spcBef>
              <a:buFont typeface="Wingdings" panose="05000000000000000000" pitchFamily="2" charset="2"/>
              <a:buChar char="Ø"/>
            </a:pPr>
            <a:r>
              <a:rPr lang="en-GB" sz="1100" b="1" dirty="0">
                <a:latin typeface="Tahoma" panose="020B0604030504040204" pitchFamily="34" charset="0"/>
                <a:ea typeface="Arial MT"/>
                <a:cs typeface="Arial MT"/>
              </a:rPr>
              <a:t>Use QR Codes:</a:t>
            </a:r>
            <a:r>
              <a:rPr lang="en-GB" sz="1100" dirty="0">
                <a:latin typeface="Tahoma" panose="020B0604030504040204" pitchFamily="34" charset="0"/>
                <a:ea typeface="Arial MT"/>
                <a:cs typeface="Arial MT"/>
              </a:rPr>
              <a:t> Enable customers and stakeholders to scan a QR code to quickly verify and check the complete history of a product.</a:t>
            </a:r>
            <a:endParaRPr lang="en-US" sz="1100" dirty="0">
              <a:latin typeface="Tahoma" panose="020B0604030504040204" pitchFamily="34" charset="0"/>
              <a:ea typeface="Arial MT"/>
              <a:cs typeface="Arial MT"/>
            </a:endParaRPr>
          </a:p>
          <a:p>
            <a:pPr marL="171450" marR="0" indent="-171450">
              <a:spcBef>
                <a:spcPts val="1220"/>
              </a:spcBef>
              <a:buFont typeface="Wingdings" panose="05000000000000000000" pitchFamily="2" charset="2"/>
              <a:buChar char="Ø"/>
            </a:pP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Integrate IoT</a:t>
            </a:r>
            <a:r>
              <a:rPr lang="en-US" sz="1100" b="1" spc="-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Sensors:</a:t>
            </a:r>
            <a:r>
              <a:rPr lang="en-US" sz="1100" b="1" spc="-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Automate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data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entry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for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location,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temperature,</a:t>
            </a:r>
            <a:r>
              <a:rPr lang="en-US" sz="1100" spc="-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2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etc.</a:t>
            </a:r>
            <a:endParaRPr lang="en-US" sz="1100" dirty="0">
              <a:latin typeface="Tahoma" panose="020B0604030504040204" pitchFamily="34" charset="0"/>
              <a:ea typeface="Arial MT"/>
              <a:cs typeface="Arial MT"/>
            </a:endParaRPr>
          </a:p>
          <a:p>
            <a:pPr marL="171450" marR="0" indent="-171450">
              <a:spcBef>
                <a:spcPts val="1220"/>
              </a:spcBef>
              <a:buFont typeface="Wingdings" panose="05000000000000000000" pitchFamily="2" charset="2"/>
              <a:buChar char="Ø"/>
            </a:pP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Implement</a:t>
            </a:r>
            <a:r>
              <a:rPr lang="en-US" sz="1100" b="1" spc="-4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Private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Data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Collections</a:t>
            </a:r>
            <a:r>
              <a:rPr lang="en-US" sz="1100" b="1" spc="-4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b="1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(PDCs):</a:t>
            </a:r>
            <a:r>
              <a:rPr lang="en-US" sz="1100" b="1" spc="-3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For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confidential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data</a:t>
            </a:r>
            <a:r>
              <a:rPr lang="en-US" sz="1100" spc="-6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like</a:t>
            </a:r>
            <a:r>
              <a:rPr lang="en-US" sz="1100" spc="-5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 </a:t>
            </a:r>
            <a:r>
              <a:rPr lang="en-US" sz="1100" spc="-1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Arial MT"/>
                <a:cs typeface="Arial MT"/>
              </a:rPr>
              <a:t>pricing.</a:t>
            </a:r>
            <a:endParaRPr lang="en-US" sz="1100" spc="0" dirty="0">
              <a:effectLst/>
              <a:latin typeface="Tahoma" panose="020B0604030504040204" pitchFamily="34" charset="0"/>
              <a:ea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>
          <a:extLst>
            <a:ext uri="{FF2B5EF4-FFF2-40B4-BE49-F238E27FC236}">
              <a16:creationId xmlns:a16="http://schemas.microsoft.com/office/drawing/2014/main" id="{8A659A89-CF4F-D365-9D26-5486024F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uc-logo_new">
            <a:extLst>
              <a:ext uri="{FF2B5EF4-FFF2-40B4-BE49-F238E27FC236}">
                <a16:creationId xmlns:a16="http://schemas.microsoft.com/office/drawing/2014/main" id="{224B6122-2CE4-23EF-67C9-65D84CB5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9" name="Google Shape;206;p3">
            <a:extLst>
              <a:ext uri="{FF2B5EF4-FFF2-40B4-BE49-F238E27FC236}">
                <a16:creationId xmlns:a16="http://schemas.microsoft.com/office/drawing/2014/main" id="{62C198A9-44D4-D681-A6CF-0CCAE6A75092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94F61-A47F-1C4A-5C01-CF1923E462F5}"/>
              </a:ext>
            </a:extLst>
          </p:cNvPr>
          <p:cNvSpPr txBox="1"/>
          <p:nvPr/>
        </p:nvSpPr>
        <p:spPr>
          <a:xfrm>
            <a:off x="1625321" y="861166"/>
            <a:ext cx="564661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This thesis successfully </a:t>
            </a:r>
            <a:r>
              <a:rPr lang="en-US" b="1" dirty="0"/>
              <a:t>implemented and validated </a:t>
            </a:r>
            <a:r>
              <a:rPr lang="en-US" dirty="0"/>
              <a:t>a blockchain-based traceability system for the agricultural food supply chain using Hyperledger Fabric.</a:t>
            </a:r>
          </a:p>
          <a:p>
            <a:pPr lvl="1" algn="just"/>
            <a:endParaRPr lang="en-US" dirty="0"/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system creates a </a:t>
            </a:r>
            <a:r>
              <a:rPr lang="en-US" b="1" dirty="0"/>
              <a:t>secure, transparent, and immutable record </a:t>
            </a:r>
            <a:r>
              <a:rPr lang="en-US" dirty="0"/>
              <a:t>of a product's journey from the Farmer to the Customer.</a:t>
            </a:r>
          </a:p>
          <a:p>
            <a:pPr lvl="1" algn="just"/>
            <a:endParaRPr lang="en-US" dirty="0"/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smart contract's </a:t>
            </a:r>
            <a:r>
              <a:rPr lang="en-US" b="1" dirty="0"/>
              <a:t>role-based access control was proven to be effective</a:t>
            </a:r>
            <a:r>
              <a:rPr lang="en-US" dirty="0"/>
              <a:t>, ensuring that participants can only perform their designated functions.</a:t>
            </a:r>
          </a:p>
          <a:p>
            <a:pPr lvl="1" algn="just"/>
            <a:endParaRPr lang="en-US" dirty="0"/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project serves as a </a:t>
            </a:r>
            <a:r>
              <a:rPr lang="en-US" b="1" dirty="0"/>
              <a:t>complete and viable blueprint </a:t>
            </a:r>
            <a:r>
              <a:rPr lang="en-US" dirty="0"/>
              <a:t>for creating similar permissioned blockchain networks in the agrifood industry.</a:t>
            </a:r>
          </a:p>
        </p:txBody>
      </p:sp>
    </p:spTree>
    <p:extLst>
      <p:ext uri="{BB962C8B-B14F-4D97-AF65-F5344CB8AC3E}">
        <p14:creationId xmlns:p14="http://schemas.microsoft.com/office/powerpoint/2010/main" val="229503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B34903F1-E45F-8408-F536-BFFED9B2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iuc-logo_new">
            <a:extLst>
              <a:ext uri="{FF2B5EF4-FFF2-40B4-BE49-F238E27FC236}">
                <a16:creationId xmlns:a16="http://schemas.microsoft.com/office/drawing/2014/main" id="{0A8BB299-0368-64A6-52E4-5E6BC3A8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5C46D1-FCF1-69E2-C0E1-4F97F0E66B47}"/>
              </a:ext>
            </a:extLst>
          </p:cNvPr>
          <p:cNvSpPr txBox="1"/>
          <p:nvPr/>
        </p:nvSpPr>
        <p:spPr>
          <a:xfrm>
            <a:off x="523239" y="1063427"/>
            <a:ext cx="8097520" cy="34778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[1]D. C. K. Lin, S. H. Liu, C. M. Chen, and Y. C. Wang, “Blockchain in agriculture traceability systems: A review,” Applied Sciences, vol. 10, no. 12, p. 4113, Jun. 2020, doi: 10.3390/app10124113.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[2]S. Balasubramanian and I. S. Akila, “Blockchain implementation for agricultural food supply chain using hyperledger fabric,” Journal of Intelligent &amp; Fuzzy Systems, vol. 43, no. 5, pp. 5387–5398, Sep. 2022.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[3]R. S. et al., “A review on blockchain based traceability in organic food supply chain,” International Research Journal of Modernization in Engineering Technology and Science, vol. 6, no. 2, pp. 58-63, Feb. 2024.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[4]A. Shahbandeh, “Supply chain management system using hyperledger fabric,” International Journal of Innovative Science and Research Technology, vol. 10, no. 5, pp. 1352-1358, May 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[5]D. Kumar, A. K. Singh, and R. Kumar, “Blockchain based logistics protocol using hyperledger fabric,” International Journal of Innovative Research in Electrical, Electronics, Instrumentation and Control Engineering, vol. 13, no. 4, pp. 1-6, Apr. 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[6]Y. Liu, Z. Wang, and Z. Zhang, “Hyperledger fabric-based tea supply chain production data traceable scheme,” Sustainability, vol. 15, no. 18, p. 13738, Sep. 2023, doi: 10.3390/su151813738.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[7]E. Androulaki et al., “Hyperledger fabric: A distributed operating system for permissioned blockchains,” in Proc. Thirteenth EuroSys Conf., Porto, Portugal, Apr. 2018, pp. 1–15, doi: 10.1145/3190508.3190538.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[8]S. Saberi, M. Kouhizadeh, J. Sarkis, and L. Shen, “Blockchain technology and its relationships to sustainable supply chain management,” International Journal of Production Research, vol. 57, no. 7, pp. 2117–2135, 2019, doi: 10.1080/00207543.2018.1533261.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[9]N. Kshetri, “Blockchain’s roles in meeting key supply chain management objectives,” International Journal of Information Management, vol. 39, pp. 80–89, Apr. 2018, doi: 10.1016/j.ijinfomgt.2017.12.005.</a:t>
            </a:r>
          </a:p>
        </p:txBody>
      </p:sp>
      <p:sp>
        <p:nvSpPr>
          <p:cNvPr id="26" name="Google Shape;206;p3">
            <a:extLst>
              <a:ext uri="{FF2B5EF4-FFF2-40B4-BE49-F238E27FC236}">
                <a16:creationId xmlns:a16="http://schemas.microsoft.com/office/drawing/2014/main" id="{8E03F470-1A5C-75AC-D9B2-EDCB2A26DC48}"/>
              </a:ext>
            </a:extLst>
          </p:cNvPr>
          <p:cNvSpPr txBox="1">
            <a:spLocks/>
          </p:cNvSpPr>
          <p:nvPr/>
        </p:nvSpPr>
        <p:spPr>
          <a:xfrm>
            <a:off x="523239" y="287357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2589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348EF3C-E265-49FE-8307-498B3A11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iuc-logo_new">
            <a:extLst>
              <a:ext uri="{FF2B5EF4-FFF2-40B4-BE49-F238E27FC236}">
                <a16:creationId xmlns:a16="http://schemas.microsoft.com/office/drawing/2014/main" id="{BD49E741-E37A-BFF3-92CB-7A9EDF17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5497C4-46B0-1473-915E-8CFA46C479FF}"/>
              </a:ext>
            </a:extLst>
          </p:cNvPr>
          <p:cNvSpPr txBox="1"/>
          <p:nvPr/>
        </p:nvSpPr>
        <p:spPr>
          <a:xfrm>
            <a:off x="523239" y="1101899"/>
            <a:ext cx="8097520" cy="340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]Hyperledger Fabric, “Channels.” Channels — Hyperledger Fabric Docs main documentation. Accessed: 10/02/2025.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]L. Wang, G. Ding, Y. Zhao, D. Wu, and C. He, “Optimization of LevelDB by separating key and value,” Parallel and Distributed Computing, Applications and Technologies, PDCAT Proceedings, vol. 2017 December, pp. 421–428, Jul. 2017, doi: 10.1109/PDCAT.2017.00074.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]The Linux Foundation, “Deploying a smart contract to a channel,” Hyperledger Fabric documentation, 2024. Available: https://hyperledger-fabric.readthedocs.io/en/latest/deploy_chaincode.html. Accessed: 25/03/2025.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]Docker,Inc, “Docker overview.” https://docs.docker.com/get-started/overview/. Accessed: 10/05/2025.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]Docker,Inc, “Use containers to Build, Share and Run your applications.” https://www. docker.com/resources/what-container/. Accessed: 22/05/2025.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]D. Huang, X. Ma, and S. Zhang, “Performance Analysis of the Raft Consensus Algorithm for Private Blockchains,” IEEE Trans Syst Man Cybern Syst, vol. 50, no. 1, pp. 172–181, Jan. 2020, doi: 10.1109/TSMC.2019.2895471.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]Hyperledger Fabric, “The Ordering Service.” The Ordering Service — Hyperledger Fabric Docs main documentation . Accessed: 15/02/2025.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]The Linux Foundation, “Using the test network,” Hyperledger Fabric documentation, 2024. Available: https://hyperledger-abric.readthedocs.io/en/latest/test_network.html. Accessed: 16/03/2025.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]A. Sayar, M. C. Kurtbaş, Ç. Sancaktar, R. D. Kabak, and Ş. Çakmak, “Application of Hyperledger Blockchain Technology to Logistics Supply Chain with IoT,” Procedia Computer Science, vol. 252, pp. 814–823, 2025.</a:t>
            </a: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lt-LT" sz="1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]A. Kamilaris, A. Fonts, and F. X. Prenafeta-Boldú, “The rise of blockchain technology in agriculture and food supply chains,” Trends in Food Science &amp; Technology, vol. 91, pp. 640–652, Sep. 2019, doi: 10.1016/j.tifs.2019.07.034</a:t>
            </a:r>
          </a:p>
        </p:txBody>
      </p:sp>
      <p:sp>
        <p:nvSpPr>
          <p:cNvPr id="26" name="Google Shape;206;p3">
            <a:extLst>
              <a:ext uri="{FF2B5EF4-FFF2-40B4-BE49-F238E27FC236}">
                <a16:creationId xmlns:a16="http://schemas.microsoft.com/office/drawing/2014/main" id="{4F48ABCA-354D-306F-E401-E51CF45CC1A6}"/>
              </a:ext>
            </a:extLst>
          </p:cNvPr>
          <p:cNvSpPr txBox="1">
            <a:spLocks/>
          </p:cNvSpPr>
          <p:nvPr/>
        </p:nvSpPr>
        <p:spPr>
          <a:xfrm>
            <a:off x="523239" y="287357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>
              <a:buSzPts val="4400"/>
            </a:pPr>
            <a:r>
              <a:rPr lang="en-US" sz="2400" u="sng" dirty="0">
                <a:latin typeface="Barlow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3697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>
          <a:extLst>
            <a:ext uri="{FF2B5EF4-FFF2-40B4-BE49-F238E27FC236}">
              <a16:creationId xmlns:a16="http://schemas.microsoft.com/office/drawing/2014/main" id="{1AF40938-0B76-BCB3-9B31-F981D829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uc-logo_new">
            <a:extLst>
              <a:ext uri="{FF2B5EF4-FFF2-40B4-BE49-F238E27FC236}">
                <a16:creationId xmlns:a16="http://schemas.microsoft.com/office/drawing/2014/main" id="{39431323-0BFB-34F6-D659-34F83ED0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29" y="4161826"/>
            <a:ext cx="790143" cy="833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2E8EF-B163-7370-D2E3-7CD3CCE5D1BF}"/>
              </a:ext>
            </a:extLst>
          </p:cNvPr>
          <p:cNvSpPr txBox="1"/>
          <p:nvPr/>
        </p:nvSpPr>
        <p:spPr>
          <a:xfrm>
            <a:off x="1790628" y="1660358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925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B3EF5121-3CDC-0CAA-8330-28B10145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17D4BB83-4B64-19F6-D9B7-1475A1EF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4" y="4644372"/>
            <a:ext cx="401320" cy="423545"/>
          </a:xfrm>
          <a:prstGeom prst="rect">
            <a:avLst/>
          </a:prstGeom>
        </p:spPr>
      </p:pic>
      <p:sp>
        <p:nvSpPr>
          <p:cNvPr id="2" name="Google Shape;206;p3">
            <a:extLst>
              <a:ext uri="{FF2B5EF4-FFF2-40B4-BE49-F238E27FC236}">
                <a16:creationId xmlns:a16="http://schemas.microsoft.com/office/drawing/2014/main" id="{6DD1D621-BE1A-2655-8968-EB56477A7597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11E24-9DDA-101F-E321-A57CC1E03A72}"/>
              </a:ext>
            </a:extLst>
          </p:cNvPr>
          <p:cNvSpPr txBox="1"/>
          <p:nvPr/>
        </p:nvSpPr>
        <p:spPr>
          <a:xfrm>
            <a:off x="2149434" y="1151000"/>
            <a:ext cx="60089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/>
              <a:t>Blockchain is a distributed, decentralized, and typically public digital ledger consisting of records called blocks that are used to record transactions across many computers so that any involved block cannot be</a:t>
            </a:r>
          </a:p>
          <a:p>
            <a:pPr algn="just"/>
            <a:r>
              <a:rPr lang="en-GB" dirty="0"/>
              <a:t>altered retroactively, without the alteration of all subsequent blocks.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826E8-26F0-6C64-74F1-C243055536B9}"/>
              </a:ext>
            </a:extLst>
          </p:cNvPr>
          <p:cNvSpPr txBox="1"/>
          <p:nvPr/>
        </p:nvSpPr>
        <p:spPr>
          <a:xfrm>
            <a:off x="2149434" y="843223"/>
            <a:ext cx="185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buNone/>
            </a:pPr>
            <a:r>
              <a:rPr lang="en-US" sz="1400" b="1" kern="0" spc="-5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What</a:t>
            </a:r>
            <a:r>
              <a:rPr lang="en-US" sz="1400" b="1" kern="0" spc="-125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5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is</a:t>
            </a:r>
            <a:r>
              <a:rPr lang="en-US" sz="1400" b="1" kern="0" spc="-12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400" b="1" kern="0" spc="-50" dirty="0">
                <a:solidFill>
                  <a:srgbClr val="1B1B1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Blockchain?</a:t>
            </a:r>
            <a:endParaRPr lang="en-US" sz="14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B94DB-355F-0622-51F4-6311F7232C02}"/>
              </a:ext>
            </a:extLst>
          </p:cNvPr>
          <p:cNvSpPr txBox="1"/>
          <p:nvPr/>
        </p:nvSpPr>
        <p:spPr>
          <a:xfrm>
            <a:off x="2149434" y="2105107"/>
            <a:ext cx="58128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Comparison between </a:t>
            </a:r>
            <a:r>
              <a:rPr lang="en-GB" b="1" dirty="0"/>
              <a:t>Public Blockchain</a:t>
            </a:r>
            <a:r>
              <a:rPr lang="en-GB" dirty="0"/>
              <a:t> and </a:t>
            </a:r>
            <a:r>
              <a:rPr lang="en-GB" b="1" dirty="0"/>
              <a:t>Private Blockchain: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949DE9D-837B-77C0-EEEB-006946C18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08421"/>
              </p:ext>
            </p:extLst>
          </p:nvPr>
        </p:nvGraphicFramePr>
        <p:xfrm>
          <a:off x="2222810" y="2474439"/>
          <a:ext cx="6008914" cy="19063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{CC429A4D-E0F5-4B2A-B329-75376CDC80BB}</a:tableStyleId>
              </a:tblPr>
              <a:tblGrid>
                <a:gridCol w="1231481">
                  <a:extLst>
                    <a:ext uri="{9D8B030D-6E8A-4147-A177-3AD203B41FA5}">
                      <a16:colId xmlns:a16="http://schemas.microsoft.com/office/drawing/2014/main" val="2437620059"/>
                    </a:ext>
                  </a:extLst>
                </a:gridCol>
                <a:gridCol w="2567368">
                  <a:extLst>
                    <a:ext uri="{9D8B030D-6E8A-4147-A177-3AD203B41FA5}">
                      <a16:colId xmlns:a16="http://schemas.microsoft.com/office/drawing/2014/main" val="3911363850"/>
                    </a:ext>
                  </a:extLst>
                </a:gridCol>
                <a:gridCol w="2210065">
                  <a:extLst>
                    <a:ext uri="{9D8B030D-6E8A-4147-A177-3AD203B41FA5}">
                      <a16:colId xmlns:a16="http://schemas.microsoft.com/office/drawing/2014/main" val="3161256223"/>
                    </a:ext>
                  </a:extLst>
                </a:gridCol>
              </a:tblGrid>
              <a:tr h="339738"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spc="-1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dirty="0">
                          <a:effectLst/>
                        </a:rPr>
                        <a:t>Hyperledger</a:t>
                      </a:r>
                      <a:r>
                        <a:rPr lang="en-US" sz="1100" spc="205" dirty="0">
                          <a:effectLst/>
                        </a:rPr>
                        <a:t> </a:t>
                      </a:r>
                      <a:r>
                        <a:rPr lang="en-US" sz="1100" spc="-10" dirty="0">
                          <a:effectLst/>
                        </a:rPr>
                        <a:t>Fabric(</a:t>
                      </a:r>
                      <a:r>
                        <a:rPr lang="en-GB" sz="1000" b="1" dirty="0"/>
                        <a:t>Private Blockchain)</a:t>
                      </a:r>
                      <a:endParaRPr lang="en-US" sz="1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Public Blockchains (e.g., </a:t>
                      </a:r>
                      <a:r>
                        <a:rPr lang="en-US" sz="1100" spc="-10">
                          <a:effectLst/>
                        </a:rPr>
                        <a:t>Ethereum)</a:t>
                      </a:r>
                      <a:endParaRPr lang="en-US" sz="1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87079499"/>
                  </a:ext>
                </a:extLst>
              </a:tr>
              <a:tr h="339738"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spc="-40">
                          <a:effectLst/>
                        </a:rPr>
                        <a:t>Network</a:t>
                      </a:r>
                      <a:r>
                        <a:rPr lang="en-US" sz="1100" spc="-15">
                          <a:effectLst/>
                        </a:rPr>
                        <a:t> </a:t>
                      </a:r>
                      <a:r>
                        <a:rPr lang="en-US" sz="1100" spc="-2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391795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 spc="-20">
                          <a:effectLst/>
                        </a:rPr>
                        <a:t>Permissioned</a:t>
                      </a:r>
                      <a:r>
                        <a:rPr lang="en-US" sz="1100" spc="-35">
                          <a:effectLst/>
                        </a:rPr>
                        <a:t> </a:t>
                      </a:r>
                      <a:r>
                        <a:rPr lang="en-US" sz="1100" spc="-20">
                          <a:effectLst/>
                        </a:rPr>
                        <a:t>(Private, </a:t>
                      </a:r>
                      <a:r>
                        <a:rPr lang="en-US" sz="1100" spc="-10">
                          <a:effectLst/>
                        </a:rPr>
                        <a:t>Invite-Only)</a:t>
                      </a:r>
                      <a:endParaRPr lang="en-US" sz="1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14732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 spc="-10">
                          <a:effectLst/>
                        </a:rPr>
                        <a:t>Permissionless</a:t>
                      </a:r>
                      <a:r>
                        <a:rPr lang="en-US" sz="1100" spc="-75">
                          <a:effectLst/>
                        </a:rPr>
                        <a:t> </a:t>
                      </a:r>
                      <a:r>
                        <a:rPr lang="en-US" sz="1100" spc="-10">
                          <a:effectLst/>
                        </a:rPr>
                        <a:t>(Public, </a:t>
                      </a:r>
                      <a:r>
                        <a:rPr lang="en-US" sz="1100">
                          <a:effectLst/>
                        </a:rPr>
                        <a:t>Open to All)</a:t>
                      </a:r>
                      <a:endParaRPr lang="en-US" sz="1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7477851"/>
                  </a:ext>
                </a:extLst>
              </a:tr>
              <a:tr h="339738"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spc="-10">
                          <a:effectLst/>
                        </a:rPr>
                        <a:t>Privacy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High (Confidential</a:t>
                      </a:r>
                      <a:r>
                        <a:rPr lang="en-US" sz="1100" spc="-1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data</a:t>
                      </a:r>
                      <a:r>
                        <a:rPr lang="en-US" sz="1100" spc="-1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on private</a:t>
                      </a:r>
                      <a:r>
                        <a:rPr lang="en-US" sz="1100" spc="-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channels)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r>
                        <a:rPr lang="en-US" sz="1100" spc="-1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(All</a:t>
                      </a:r>
                      <a:r>
                        <a:rPr lang="en-US" sz="1100" spc="-3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transactions</a:t>
                      </a:r>
                      <a:r>
                        <a:rPr lang="en-US" sz="1100" spc="-3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are </a:t>
                      </a:r>
                      <a:r>
                        <a:rPr lang="en-US" sz="1100" spc="-10">
                          <a:effectLst/>
                        </a:rPr>
                        <a:t>public)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26746693"/>
                  </a:ext>
                </a:extLst>
              </a:tr>
              <a:tr h="339738"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spc="-10">
                          <a:effectLst/>
                        </a:rPr>
                        <a:t>Performance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r>
                        <a:rPr lang="en-US" sz="1100" spc="-5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Speed</a:t>
                      </a:r>
                      <a:r>
                        <a:rPr lang="en-US" sz="1100" spc="-5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(Optimized</a:t>
                      </a:r>
                      <a:r>
                        <a:rPr lang="en-US" sz="1100" spc="-7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for </a:t>
                      </a:r>
                      <a:r>
                        <a:rPr lang="en-US" sz="1100" spc="-10">
                          <a:effectLst/>
                        </a:rPr>
                        <a:t>business)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14732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r>
                        <a:rPr lang="en-US" sz="1100" spc="-8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Speed</a:t>
                      </a:r>
                      <a:r>
                        <a:rPr lang="en-US" sz="1100" spc="-8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(Limited</a:t>
                      </a:r>
                      <a:r>
                        <a:rPr lang="en-US" sz="1100" spc="-8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by public</a:t>
                      </a:r>
                      <a:r>
                        <a:rPr lang="en-US" sz="1100" spc="-5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consensus)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38603642"/>
                  </a:ext>
                </a:extLst>
              </a:tr>
              <a:tr h="466888">
                <a:tc>
                  <a:txBody>
                    <a:bodyPr/>
                    <a:lstStyle/>
                    <a:p>
                      <a:pPr marL="109220" marR="0">
                        <a:spcBef>
                          <a:spcPts val="555"/>
                        </a:spcBef>
                        <a:buNone/>
                      </a:pPr>
                      <a:r>
                        <a:rPr lang="en-US" sz="1100" spc="-10">
                          <a:effectLst/>
                        </a:rPr>
                        <a:t>Identity</a:t>
                      </a:r>
                      <a:endParaRPr lang="en-US" sz="1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147320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Participants</a:t>
                      </a:r>
                      <a:r>
                        <a:rPr lang="en-US" sz="1100" spc="-7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are</a:t>
                      </a:r>
                      <a:r>
                        <a:rPr lang="en-US" sz="1100" spc="-7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Known and Verified</a:t>
                      </a:r>
                      <a:endParaRPr lang="en-US" sz="1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 marR="123825">
                        <a:lnSpc>
                          <a:spcPct val="112000"/>
                        </a:lnSpc>
                        <a:spcBef>
                          <a:spcPts val="555"/>
                        </a:spcBef>
                        <a:buNone/>
                      </a:pPr>
                      <a:r>
                        <a:rPr lang="en-US" sz="1100" dirty="0">
                          <a:effectLst/>
                        </a:rPr>
                        <a:t>Participants are </a:t>
                      </a:r>
                      <a:r>
                        <a:rPr lang="en-US" sz="1100" spc="-30" dirty="0">
                          <a:effectLst/>
                        </a:rPr>
                        <a:t>Anonymous/Pseudonymous</a:t>
                      </a:r>
                      <a:endParaRPr lang="en-US" sz="1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32143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28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iuc-logo_new">
            <a:extLst>
              <a:ext uri="{FF2B5EF4-FFF2-40B4-BE49-F238E27FC236}">
                <a16:creationId xmlns:a16="http://schemas.microsoft.com/office/drawing/2014/main" id="{109C7617-E9E0-8FB9-BAB1-160DB5A6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C7243-731F-A39C-D91F-FF925F112D2C}"/>
              </a:ext>
            </a:extLst>
          </p:cNvPr>
          <p:cNvSpPr txBox="1"/>
          <p:nvPr/>
        </p:nvSpPr>
        <p:spPr>
          <a:xfrm>
            <a:off x="1135981" y="1137354"/>
            <a:ext cx="68720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600" dirty="0"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Counterfeit and low-quality products infiltrate the agri-food supply chain, posing significant health risks, financial losses, and eroding consumer trust.</a:t>
            </a:r>
          </a:p>
          <a:p>
            <a:pPr algn="just"/>
            <a:endParaRPr lang="en-GB" sz="1600" dirty="0"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600" dirty="0"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Traditional supply chain systems are opaque, centralized, and vulnerable to tampering, allowing for the introduction of fake goods.</a:t>
            </a:r>
          </a:p>
          <a:p>
            <a:pPr algn="just"/>
            <a:endParaRPr lang="en-GB" sz="1600" dirty="0"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600" dirty="0"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Inefficient tracking and fragmented processes make verifying the authenticity of products challenging, delaying the identification and removal of unsafe items.</a:t>
            </a:r>
          </a:p>
          <a:p>
            <a:pPr algn="just"/>
            <a:endParaRPr lang="en-GB" sz="1600" dirty="0"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600" dirty="0">
                <a:latin typeface="Barlow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 secure, transparent, and decentralized system is needed to strengthen traceability and ensure the quality and safety of food, protecting public health and upholding trust in the industry.</a:t>
            </a:r>
            <a:endParaRPr lang="en-US" sz="1600" dirty="0">
              <a:latin typeface="Barlow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206;p3">
            <a:extLst>
              <a:ext uri="{FF2B5EF4-FFF2-40B4-BE49-F238E27FC236}">
                <a16:creationId xmlns:a16="http://schemas.microsoft.com/office/drawing/2014/main" id="{09F77190-6D46-9FCC-B2ED-A156134DE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u="sng" dirty="0">
                <a:latin typeface="Barlow" panose="00000500000000000000" pitchFamily="2" charset="0"/>
              </a:rPr>
              <a:t>Problem Statement</a:t>
            </a:r>
            <a:endParaRPr u="sng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>
          <a:extLst>
            <a:ext uri="{FF2B5EF4-FFF2-40B4-BE49-F238E27FC236}">
              <a16:creationId xmlns:a16="http://schemas.microsoft.com/office/drawing/2014/main" id="{EBE9A411-2E70-E10A-E4F1-A2392DFF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iuc-logo_new">
            <a:extLst>
              <a:ext uri="{FF2B5EF4-FFF2-40B4-BE49-F238E27FC236}">
                <a16:creationId xmlns:a16="http://schemas.microsoft.com/office/drawing/2014/main" id="{1A3C0D3D-41D3-6E56-EF31-53EDDCA9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25" name="Google Shape;206;p3">
            <a:extLst>
              <a:ext uri="{FF2B5EF4-FFF2-40B4-BE49-F238E27FC236}">
                <a16:creationId xmlns:a16="http://schemas.microsoft.com/office/drawing/2014/main" id="{DFA00A87-149F-6948-F464-5CA1253FF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u="sng" dirty="0">
                <a:latin typeface="Barlow" panose="00000500000000000000" pitchFamily="2" charset="0"/>
              </a:rPr>
              <a:t>Problem Statement</a:t>
            </a:r>
            <a:endParaRPr u="sng" dirty="0">
              <a:latin typeface="Barlow" panose="000005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9C233D-1878-6379-40F6-C183FCA6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7111" y="721360"/>
            <a:ext cx="6783543" cy="3976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7D422-AFAC-7021-474B-A4DEE9A36D64}"/>
              </a:ext>
            </a:extLst>
          </p:cNvPr>
          <p:cNvSpPr txBox="1"/>
          <p:nvPr/>
        </p:nvSpPr>
        <p:spPr>
          <a:xfrm>
            <a:off x="3771900" y="825190"/>
            <a:ext cx="946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DCAEB-C2CF-6F81-0705-2E841B7B3F7B}"/>
              </a:ext>
            </a:extLst>
          </p:cNvPr>
          <p:cNvSpPr txBox="1"/>
          <p:nvPr/>
        </p:nvSpPr>
        <p:spPr>
          <a:xfrm>
            <a:off x="5590479" y="1189654"/>
            <a:ext cx="12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</a:rPr>
              <a:t>Raw 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37BAA-0183-EF4B-8B73-D8D2F1973BB5}"/>
              </a:ext>
            </a:extLst>
          </p:cNvPr>
          <p:cNvSpPr txBox="1"/>
          <p:nvPr/>
        </p:nvSpPr>
        <p:spPr>
          <a:xfrm>
            <a:off x="5799950" y="1734891"/>
            <a:ext cx="102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Retailer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0CAB1-04DB-BF98-46E5-886AFD5A53E3}"/>
              </a:ext>
            </a:extLst>
          </p:cNvPr>
          <p:cNvSpPr txBox="1"/>
          <p:nvPr/>
        </p:nvSpPr>
        <p:spPr>
          <a:xfrm>
            <a:off x="1852551" y="2247949"/>
            <a:ext cx="1622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No Transparency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53D99-9E7C-6C3D-CA25-2C53D9475267}"/>
              </a:ext>
            </a:extLst>
          </p:cNvPr>
          <p:cNvSpPr txBox="1"/>
          <p:nvPr/>
        </p:nvSpPr>
        <p:spPr>
          <a:xfrm>
            <a:off x="4245391" y="2761529"/>
            <a:ext cx="12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Weak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924DF-839A-CD98-F8E6-0E48E8B1C38F}"/>
              </a:ext>
            </a:extLst>
          </p:cNvPr>
          <p:cNvSpPr txBox="1"/>
          <p:nvPr/>
        </p:nvSpPr>
        <p:spPr>
          <a:xfrm>
            <a:off x="4245391" y="4382485"/>
            <a:ext cx="150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Problems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A2DDE-3A9C-BB55-9009-04AD815E7BBB}"/>
              </a:ext>
            </a:extLst>
          </p:cNvPr>
          <p:cNvSpPr txBox="1"/>
          <p:nvPr/>
        </p:nvSpPr>
        <p:spPr>
          <a:xfrm>
            <a:off x="1758195" y="3859265"/>
            <a:ext cx="1811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Exploitation</a:t>
            </a:r>
          </a:p>
          <a:p>
            <a:r>
              <a:rPr lang="en-US" dirty="0"/>
              <a:t>Unverifiable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71E10-CC29-B141-0EFD-453C45D32E57}"/>
              </a:ext>
            </a:extLst>
          </p:cNvPr>
          <p:cNvSpPr txBox="1"/>
          <p:nvPr/>
        </p:nvSpPr>
        <p:spPr>
          <a:xfrm>
            <a:off x="5479458" y="2733665"/>
            <a:ext cx="1502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No Verification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09A38C-2D6A-C9C2-BA33-0DF0EBBEA083}"/>
              </a:ext>
            </a:extLst>
          </p:cNvPr>
          <p:cNvSpPr txBox="1"/>
          <p:nvPr/>
        </p:nvSpPr>
        <p:spPr>
          <a:xfrm>
            <a:off x="6981979" y="2747597"/>
            <a:ext cx="1010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Consumer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F7983-602C-302E-F6FF-51427C4FA016}"/>
              </a:ext>
            </a:extLst>
          </p:cNvPr>
          <p:cNvSpPr txBox="1"/>
          <p:nvPr/>
        </p:nvSpPr>
        <p:spPr>
          <a:xfrm>
            <a:off x="6814506" y="2160099"/>
            <a:ext cx="1345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Final Product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9E835-83C8-B380-1CA3-DEA1B5947E99}"/>
              </a:ext>
            </a:extLst>
          </p:cNvPr>
          <p:cNvSpPr txBox="1"/>
          <p:nvPr/>
        </p:nvSpPr>
        <p:spPr>
          <a:xfrm>
            <a:off x="4000457" y="3898920"/>
            <a:ext cx="265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Fake/Low-Quality</a:t>
            </a:r>
          </a:p>
          <a:p>
            <a:r>
              <a:rPr lang="en-US" dirty="0"/>
              <a:t>Goods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D945B0-CB71-E04B-D1C1-3C14A37A2612}"/>
              </a:ext>
            </a:extLst>
          </p:cNvPr>
          <p:cNvSpPr txBox="1"/>
          <p:nvPr/>
        </p:nvSpPr>
        <p:spPr>
          <a:xfrm>
            <a:off x="6207513" y="3912852"/>
            <a:ext cx="2424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Lack of Trust</a:t>
            </a:r>
          </a:p>
          <a:p>
            <a:r>
              <a:rPr lang="en-GB" dirty="0"/>
              <a:t>No Traceability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09050E-CC8E-3755-0A70-54A0866BD5F3}"/>
              </a:ext>
            </a:extLst>
          </p:cNvPr>
          <p:cNvSpPr txBox="1"/>
          <p:nvPr/>
        </p:nvSpPr>
        <p:spPr>
          <a:xfrm>
            <a:off x="6981979" y="3259490"/>
            <a:ext cx="1811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Lack of 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649BAD-C567-0C9A-2E83-A43570C82991}"/>
              </a:ext>
            </a:extLst>
          </p:cNvPr>
          <p:cNvSpPr txBox="1"/>
          <p:nvPr/>
        </p:nvSpPr>
        <p:spPr>
          <a:xfrm>
            <a:off x="3034388" y="4690262"/>
            <a:ext cx="45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Broken Supply Chain Diagram</a:t>
            </a:r>
          </a:p>
        </p:txBody>
      </p:sp>
    </p:spTree>
    <p:extLst>
      <p:ext uri="{BB962C8B-B14F-4D97-AF65-F5344CB8AC3E}">
        <p14:creationId xmlns:p14="http://schemas.microsoft.com/office/powerpoint/2010/main" val="277915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4BE246AE-A2CF-5539-61FB-CE86FC35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710CE8A9-5B6B-4E63-FDDF-C4A51175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0122B-74E5-86F8-838F-786FD57A9FE3}"/>
              </a:ext>
            </a:extLst>
          </p:cNvPr>
          <p:cNvSpPr txBox="1"/>
          <p:nvPr/>
        </p:nvSpPr>
        <p:spPr>
          <a:xfrm>
            <a:off x="652768" y="1074163"/>
            <a:ext cx="78384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To develop a secure and transparent blockchain-based system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 using Hyperledger Fabric to ensure the traceability and authenticity of agri-food products.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To enhance supply chain efficiency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with real-time tracking capabilities and timely verification of product quality.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To design a scalable and reliable solution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  <a:ea typeface="Calibri"/>
                <a:cs typeface="Calibri"/>
                <a:sym typeface="Calibri"/>
              </a:rPr>
              <a:t> that ensures system performance while adapting to the growing needs of the agricultural industry.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BE4E46B2-7231-A5B5-5FAF-E1F3C0F3F806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52803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4BE246AE-A2CF-5539-61FB-CE86FC35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710CE8A9-5B6B-4E63-FDDF-C4A51175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2"/>
            <a:ext cx="401320" cy="423545"/>
          </a:xfrm>
          <a:prstGeom prst="rect">
            <a:avLst/>
          </a:prstGeom>
        </p:spPr>
      </p:pic>
      <p:sp>
        <p:nvSpPr>
          <p:cNvPr id="3" name="Google Shape;206;p3">
            <a:extLst>
              <a:ext uri="{FF2B5EF4-FFF2-40B4-BE49-F238E27FC236}">
                <a16:creationId xmlns:a16="http://schemas.microsoft.com/office/drawing/2014/main" id="{F423A272-5CAA-F2BD-9CAE-116219E08FE6}"/>
              </a:ext>
            </a:extLst>
          </p:cNvPr>
          <p:cNvSpPr txBox="1">
            <a:spLocks/>
          </p:cNvSpPr>
          <p:nvPr/>
        </p:nvSpPr>
        <p:spPr>
          <a:xfrm>
            <a:off x="419162" y="-85375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sz="2000" u="sng" dirty="0">
                <a:latin typeface="Barlow" panose="00000500000000000000" pitchFamily="2" charset="0"/>
              </a:rPr>
              <a:t>Literature Review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089FD844-EB7D-6097-7AEA-0459DC6D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0" y="416321"/>
            <a:ext cx="8244469" cy="42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80EB841D-0515-6587-ECCD-3ABD5956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icture 1120" descr="Iiuc-logo_new">
            <a:extLst>
              <a:ext uri="{FF2B5EF4-FFF2-40B4-BE49-F238E27FC236}">
                <a16:creationId xmlns:a16="http://schemas.microsoft.com/office/drawing/2014/main" id="{82E06E4E-BF9B-6B09-0A58-A230AF11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4644371"/>
            <a:ext cx="401320" cy="423545"/>
          </a:xfrm>
          <a:prstGeom prst="rect">
            <a:avLst/>
          </a:prstGeom>
        </p:spPr>
      </p:pic>
      <p:sp>
        <p:nvSpPr>
          <p:cNvPr id="6" name="Google Shape;206;p3">
            <a:extLst>
              <a:ext uri="{FF2B5EF4-FFF2-40B4-BE49-F238E27FC236}">
                <a16:creationId xmlns:a16="http://schemas.microsoft.com/office/drawing/2014/main" id="{61B7C64A-7CB1-C819-43BD-21D8D479A26A}"/>
              </a:ext>
            </a:extLst>
          </p:cNvPr>
          <p:cNvSpPr txBox="1">
            <a:spLocks/>
          </p:cNvSpPr>
          <p:nvPr/>
        </p:nvSpPr>
        <p:spPr>
          <a:xfrm>
            <a:off x="523240" y="137650"/>
            <a:ext cx="8097520" cy="58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buSzPts val="4400"/>
            </a:pPr>
            <a:r>
              <a:rPr lang="en-US" u="sng" dirty="0">
                <a:latin typeface="Barlow" panose="00000500000000000000" pitchFamily="2" charset="0"/>
              </a:rPr>
              <a:t>Tools Used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89F3A5-3E06-6182-4F85-353768926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88329"/>
              </p:ext>
            </p:extLst>
          </p:nvPr>
        </p:nvGraphicFramePr>
        <p:xfrm>
          <a:off x="878774" y="721360"/>
          <a:ext cx="7327074" cy="43883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31769">
                  <a:extLst>
                    <a:ext uri="{9D8B030D-6E8A-4147-A177-3AD203B41FA5}">
                      <a16:colId xmlns:a16="http://schemas.microsoft.com/office/drawing/2014/main" val="835263289"/>
                    </a:ext>
                  </a:extLst>
                </a:gridCol>
                <a:gridCol w="1703487">
                  <a:extLst>
                    <a:ext uri="{9D8B030D-6E8A-4147-A177-3AD203B41FA5}">
                      <a16:colId xmlns:a16="http://schemas.microsoft.com/office/drawing/2014/main" val="359952503"/>
                    </a:ext>
                  </a:extLst>
                </a:gridCol>
                <a:gridCol w="1960050">
                  <a:extLst>
                    <a:ext uri="{9D8B030D-6E8A-4147-A177-3AD203B41FA5}">
                      <a16:colId xmlns:a16="http://schemas.microsoft.com/office/drawing/2014/main" val="3201866906"/>
                    </a:ext>
                  </a:extLst>
                </a:gridCol>
                <a:gridCol w="1831768">
                  <a:extLst>
                    <a:ext uri="{9D8B030D-6E8A-4147-A177-3AD203B41FA5}">
                      <a16:colId xmlns:a16="http://schemas.microsoft.com/office/drawing/2014/main" val="103590629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Technology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Tools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Used For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2550406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Ubuntu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A Linux-based OS is known for its stability, security, and compatibility with open-source tools.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Development and deployment environment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2159125081"/>
                  </a:ext>
                </a:extLst>
              </a:tr>
              <a:tr h="424352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Platform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Hyperledger Fabric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A modular blockchain platform providing enterprise-grade scalability and privacy.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Blockchain network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23798226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Container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Docker, Docker Compose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Tools for containerization and orchestration, ensuring a consistent and portable environment.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Managing network components as containers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123924189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Language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Go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A statically typed language known for performance and simplicity.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Writing smart contracts (chaincode)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9953485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LevelDB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A simple, fast key-value store used as the state database for the Certificate Authority (CA) backend.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ea typeface="Google Sans Text"/>
                          <a:cs typeface="Google Sans Text"/>
                        </a:rPr>
                        <a:t>CA backend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216513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071843"/>
      </p:ext>
    </p:extLst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</TotalTime>
  <Words>2995</Words>
  <Application>Microsoft Office PowerPoint</Application>
  <PresentationFormat>On-screen Show (16:9)</PresentationFormat>
  <Paragraphs>382</Paragraphs>
  <Slides>38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Consolas</vt:lpstr>
      <vt:lpstr>Aptos Display</vt:lpstr>
      <vt:lpstr>Aptos</vt:lpstr>
      <vt:lpstr>Roboto</vt:lpstr>
      <vt:lpstr>Barlow SemiBold</vt:lpstr>
      <vt:lpstr>Fredoka One</vt:lpstr>
      <vt:lpstr>Calibri</vt:lpstr>
      <vt:lpstr>Arial</vt:lpstr>
      <vt:lpstr>Times New Roman</vt:lpstr>
      <vt:lpstr>Roboto Mono</vt:lpstr>
      <vt:lpstr>Barlow</vt:lpstr>
      <vt:lpstr>Tahoma</vt:lpstr>
      <vt:lpstr>Google Sans Text</vt:lpstr>
      <vt:lpstr>Wingdings</vt:lpstr>
      <vt:lpstr>Times</vt:lpstr>
      <vt:lpstr>Angsana New</vt:lpstr>
      <vt:lpstr>Orbitron</vt:lpstr>
      <vt:lpstr>The Evolution of Invention in Canada Thesis by Slidesgo</vt:lpstr>
      <vt:lpstr>Custom Design</vt:lpstr>
      <vt:lpstr>Document</vt:lpstr>
      <vt:lpstr>BLOCKCHAIN IMPLEMENTATION FOR AGRICULTURAL FOOD SUPPLY CHAIN USING HYPERLEDGER FABRIC</vt:lpstr>
      <vt:lpstr>Contents of the presentation</vt:lpstr>
      <vt:lpstr>PowerPoint Presentation</vt:lpstr>
      <vt:lpstr>PowerPoint Presentation</vt:lpstr>
      <vt:lpstr>Problem Statement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Md Abdullah</cp:lastModifiedBy>
  <cp:revision>96</cp:revision>
  <dcterms:modified xsi:type="dcterms:W3CDTF">2025-10-29T11:38:25Z</dcterms:modified>
</cp:coreProperties>
</file>